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Fira Sans" charset="1" panose="020B0503050000020004"/>
      <p:regular r:id="rId30"/>
    </p:embeddedFont>
    <p:embeddedFont>
      <p:font typeface="Fira Sans Ultra-Bold" charset="1" panose="020B0903050000020004"/>
      <p:regular r:id="rId31"/>
    </p:embeddedFont>
    <p:embeddedFont>
      <p:font typeface="Fira Sans Semi-Bold" charset="1" panose="020B0603050000020004"/>
      <p:regular r:id="rId32"/>
    </p:embeddedFont>
    <p:embeddedFont>
      <p:font typeface="Fira Sans Medium" charset="1" panose="020B0603050000020004"/>
      <p:regular r:id="rId33"/>
    </p:embeddedFont>
    <p:embeddedFont>
      <p:font typeface="Fira Sans Bold" charset="1" panose="020B0803050000020004"/>
      <p:regular r:id="rId34"/>
    </p:embeddedFont>
    <p:embeddedFont>
      <p:font typeface="Fira Sans Light" charset="1" panose="020B0403050000020004"/>
      <p:regular r:id="rId35"/>
    </p:embeddedFont>
    <p:embeddedFont>
      <p:font typeface="DM Sans Italics" charset="1" panose="00000000000000000000"/>
      <p:regular r:id="rId36"/>
    </p:embeddedFont>
    <p:embeddedFont>
      <p:font typeface="DM Sans Bold" charset="1" panose="00000000000000000000"/>
      <p:regular r:id="rId37"/>
    </p:embeddedFont>
    <p:embeddedFont>
      <p:font typeface="DM Sans" charset="1" panose="00000000000000000000"/>
      <p:regular r:id="rId38"/>
    </p:embeddedFont>
    <p:embeddedFont>
      <p:font typeface="Canva Sans" charset="1" panose="020B0503030501040103"/>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62106" y="-737012"/>
            <a:ext cx="10192926" cy="8828025"/>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grpSp>
        <p:nvGrpSpPr>
          <p:cNvPr name="Group 4" id="4"/>
          <p:cNvGrpSpPr>
            <a:grpSpLocks noChangeAspect="true"/>
          </p:cNvGrpSpPr>
          <p:nvPr/>
        </p:nvGrpSpPr>
        <p:grpSpPr>
          <a:xfrm rot="0">
            <a:off x="10722701" y="2455243"/>
            <a:ext cx="9885941" cy="8560779"/>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8396" t="0" r="-11496" b="0"/>
              </a:stretch>
            </a:blipFill>
          </p:spPr>
        </p:sp>
      </p:grpSp>
      <p:grpSp>
        <p:nvGrpSpPr>
          <p:cNvPr name="Group 6" id="6"/>
          <p:cNvGrpSpPr/>
          <p:nvPr/>
        </p:nvGrpSpPr>
        <p:grpSpPr>
          <a:xfrm rot="-10800000">
            <a:off x="15665672" y="5827235"/>
            <a:ext cx="7046513" cy="9312442"/>
            <a:chOff x="0" y="0"/>
            <a:chExt cx="4064946" cy="5372100"/>
          </a:xfrm>
        </p:grpSpPr>
        <p:sp>
          <p:nvSpPr>
            <p:cNvPr name="Freeform 7" id="7"/>
            <p:cNvSpPr/>
            <p:nvPr/>
          </p:nvSpPr>
          <p:spPr>
            <a:xfrm flipH="false" flipV="false" rot="0">
              <a:off x="0" y="0"/>
              <a:ext cx="4064946" cy="5372100"/>
            </a:xfrm>
            <a:custGeom>
              <a:avLst/>
              <a:gdLst/>
              <a:ahLst/>
              <a:cxnLst/>
              <a:rect r="r" b="b" t="t" l="l"/>
              <a:pathLst>
                <a:path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p:spPr>
        </p:sp>
      </p:grpSp>
      <p:sp>
        <p:nvSpPr>
          <p:cNvPr name="Freeform 8" id="8"/>
          <p:cNvSpPr/>
          <p:nvPr/>
        </p:nvSpPr>
        <p:spPr>
          <a:xfrm flipH="false" flipV="false" rot="0">
            <a:off x="783473" y="1028700"/>
            <a:ext cx="2612002" cy="1139486"/>
          </a:xfrm>
          <a:custGeom>
            <a:avLst/>
            <a:gdLst/>
            <a:ahLst/>
            <a:cxnLst/>
            <a:rect r="r" b="b" t="t" l="l"/>
            <a:pathLst>
              <a:path h="1139486" w="2612002">
                <a:moveTo>
                  <a:pt x="0" y="0"/>
                </a:moveTo>
                <a:lnTo>
                  <a:pt x="2612002" y="0"/>
                </a:lnTo>
                <a:lnTo>
                  <a:pt x="2612002" y="1139486"/>
                </a:lnTo>
                <a:lnTo>
                  <a:pt x="0" y="1139486"/>
                </a:lnTo>
                <a:lnTo>
                  <a:pt x="0" y="0"/>
                </a:lnTo>
                <a:close/>
              </a:path>
            </a:pathLst>
          </a:custGeom>
          <a:blipFill>
            <a:blip r:embed="rId3"/>
            <a:stretch>
              <a:fillRect l="0" t="0" r="0" b="0"/>
            </a:stretch>
          </a:blipFill>
        </p:spPr>
      </p:sp>
      <p:sp>
        <p:nvSpPr>
          <p:cNvPr name="TextBox 9" id="9"/>
          <p:cNvSpPr txBox="true"/>
          <p:nvPr/>
        </p:nvSpPr>
        <p:spPr>
          <a:xfrm rot="0">
            <a:off x="1028700" y="8761057"/>
            <a:ext cx="4043959" cy="497243"/>
          </a:xfrm>
          <a:prstGeom prst="rect">
            <a:avLst/>
          </a:prstGeom>
        </p:spPr>
        <p:txBody>
          <a:bodyPr anchor="t" rtlCol="false" tIns="0" lIns="0" bIns="0" rIns="0">
            <a:spAutoFit/>
          </a:bodyPr>
          <a:lstStyle/>
          <a:p>
            <a:pPr algn="l" marL="0" indent="0" lvl="0">
              <a:lnSpc>
                <a:spcPts val="4067"/>
              </a:lnSpc>
              <a:spcBef>
                <a:spcPct val="0"/>
              </a:spcBef>
            </a:pPr>
            <a:r>
              <a:rPr lang="en-US" sz="2905">
                <a:solidFill>
                  <a:srgbClr val="000000"/>
                </a:solidFill>
                <a:latin typeface="Fira Sans"/>
                <a:ea typeface="Fira Sans"/>
                <a:cs typeface="Fira Sans"/>
                <a:sym typeface="Fira Sans"/>
              </a:rPr>
              <a:t>Trình bày: Nhóm 4</a:t>
            </a:r>
          </a:p>
        </p:txBody>
      </p:sp>
      <p:sp>
        <p:nvSpPr>
          <p:cNvPr name="TextBox 10" id="10"/>
          <p:cNvSpPr txBox="true"/>
          <p:nvPr/>
        </p:nvSpPr>
        <p:spPr>
          <a:xfrm rot="0">
            <a:off x="315486" y="3090937"/>
            <a:ext cx="10193474" cy="2736298"/>
          </a:xfrm>
          <a:prstGeom prst="rect">
            <a:avLst/>
          </a:prstGeom>
        </p:spPr>
        <p:txBody>
          <a:bodyPr anchor="t" rtlCol="false" tIns="0" lIns="0" bIns="0" rIns="0">
            <a:spAutoFit/>
          </a:bodyPr>
          <a:lstStyle/>
          <a:p>
            <a:pPr algn="ctr" marL="0" indent="0" lvl="0">
              <a:lnSpc>
                <a:spcPts val="7190"/>
              </a:lnSpc>
            </a:pPr>
            <a:r>
              <a:rPr lang="en-US" b="true" sz="6536" spc="196">
                <a:solidFill>
                  <a:srgbClr val="000000"/>
                </a:solidFill>
                <a:latin typeface="Fira Sans Ultra-Bold"/>
                <a:ea typeface="Fira Sans Ultra-Bold"/>
                <a:cs typeface="Fira Sans Ultra-Bold"/>
                <a:sym typeface="Fira Sans Ultra-Bold"/>
              </a:rPr>
              <a:t>ỨNG DỤNG OCR </a:t>
            </a:r>
            <a:r>
              <a:rPr lang="en-US" b="true" sz="6536" spc="196" u="none">
                <a:solidFill>
                  <a:srgbClr val="000000"/>
                </a:solidFill>
                <a:latin typeface="Fira Sans Ultra-Bold"/>
                <a:ea typeface="Fira Sans Ultra-Bold"/>
                <a:cs typeface="Fira Sans Ultra-Bold"/>
                <a:sym typeface="Fira Sans Ultra-Bold"/>
              </a:rPr>
              <a:t>VÀ LLM TRONG HỆ THỐNG CHẤM THI TỰ ĐỘNG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983875" y="-3866040"/>
            <a:ext cx="4963124" cy="5502224"/>
            <a:chOff x="0" y="0"/>
            <a:chExt cx="4845749" cy="5372100"/>
          </a:xfrm>
        </p:grpSpPr>
        <p:sp>
          <p:nvSpPr>
            <p:cNvPr name="Freeform 3" id="3"/>
            <p:cNvSpPr/>
            <p:nvPr/>
          </p:nvSpPr>
          <p:spPr>
            <a:xfrm flipH="false" flipV="false" rot="0">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A066CB"/>
            </a:solidFill>
          </p:spPr>
        </p:sp>
      </p:grpSp>
      <p:grpSp>
        <p:nvGrpSpPr>
          <p:cNvPr name="Group 4" id="4"/>
          <p:cNvGrpSpPr/>
          <p:nvPr/>
        </p:nvGrpSpPr>
        <p:grpSpPr>
          <a:xfrm rot="-10800000">
            <a:off x="-2764207" y="-3000664"/>
            <a:ext cx="18492627" cy="5502224"/>
            <a:chOff x="0" y="0"/>
            <a:chExt cx="18055289" cy="5372100"/>
          </a:xfrm>
        </p:grpSpPr>
        <p:sp>
          <p:nvSpPr>
            <p:cNvPr name="Freeform 5" id="5"/>
            <p:cNvSpPr/>
            <p:nvPr/>
          </p:nvSpPr>
          <p:spPr>
            <a:xfrm flipH="false" flipV="false" rot="0">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sp>
        <p:nvSpPr>
          <p:cNvPr name="Freeform 6" id="6"/>
          <p:cNvSpPr/>
          <p:nvPr/>
        </p:nvSpPr>
        <p:spPr>
          <a:xfrm flipH="false" flipV="false" rot="0">
            <a:off x="1506942" y="3558437"/>
            <a:ext cx="8743570" cy="5825403"/>
          </a:xfrm>
          <a:custGeom>
            <a:avLst/>
            <a:gdLst/>
            <a:ahLst/>
            <a:cxnLst/>
            <a:rect r="r" b="b" t="t" l="l"/>
            <a:pathLst>
              <a:path h="5825403" w="8743570">
                <a:moveTo>
                  <a:pt x="0" y="0"/>
                </a:moveTo>
                <a:lnTo>
                  <a:pt x="8743569" y="0"/>
                </a:lnTo>
                <a:lnTo>
                  <a:pt x="8743569" y="5825403"/>
                </a:lnTo>
                <a:lnTo>
                  <a:pt x="0" y="5825403"/>
                </a:lnTo>
                <a:lnTo>
                  <a:pt x="0" y="0"/>
                </a:lnTo>
                <a:close/>
              </a:path>
            </a:pathLst>
          </a:custGeom>
          <a:blipFill>
            <a:blip r:embed="rId2"/>
            <a:stretch>
              <a:fillRect l="0" t="0" r="0" b="0"/>
            </a:stretch>
          </a:blipFill>
        </p:spPr>
      </p:sp>
      <p:sp>
        <p:nvSpPr>
          <p:cNvPr name="TextBox 7" id="7"/>
          <p:cNvSpPr txBox="true"/>
          <p:nvPr/>
        </p:nvSpPr>
        <p:spPr>
          <a:xfrm rot="0">
            <a:off x="1790951" y="782108"/>
            <a:ext cx="12955175" cy="854076"/>
          </a:xfrm>
          <a:prstGeom prst="rect">
            <a:avLst/>
          </a:prstGeom>
        </p:spPr>
        <p:txBody>
          <a:bodyPr anchor="t" rtlCol="false" tIns="0" lIns="0" bIns="0" rIns="0">
            <a:spAutoFit/>
          </a:bodyPr>
          <a:lstStyle/>
          <a:p>
            <a:pPr algn="l" marL="0" indent="0" lvl="0">
              <a:lnSpc>
                <a:spcPts val="6999"/>
              </a:lnSpc>
              <a:spcBef>
                <a:spcPct val="0"/>
              </a:spcBef>
            </a:pPr>
            <a:r>
              <a:rPr lang="en-US" sz="4999">
                <a:solidFill>
                  <a:srgbClr val="FFFFFF"/>
                </a:solidFill>
                <a:latin typeface="Fira Sans"/>
                <a:ea typeface="Fira Sans"/>
                <a:cs typeface="Fira Sans"/>
                <a:sym typeface="Fira Sans"/>
              </a:rPr>
              <a:t>Qwen2</a:t>
            </a:r>
          </a:p>
        </p:txBody>
      </p:sp>
      <p:sp>
        <p:nvSpPr>
          <p:cNvPr name="TextBox 8" id="8"/>
          <p:cNvSpPr txBox="true"/>
          <p:nvPr/>
        </p:nvSpPr>
        <p:spPr>
          <a:xfrm rot="0">
            <a:off x="10871859" y="4121377"/>
            <a:ext cx="6224033" cy="4790677"/>
          </a:xfrm>
          <a:prstGeom prst="rect">
            <a:avLst/>
          </a:prstGeom>
        </p:spPr>
        <p:txBody>
          <a:bodyPr anchor="t" rtlCol="false" tIns="0" lIns="0" bIns="0" rIns="0">
            <a:spAutoFit/>
          </a:bodyPr>
          <a:lstStyle/>
          <a:p>
            <a:pPr algn="just" marL="651081" indent="-325540" lvl="1">
              <a:lnSpc>
                <a:spcPts val="4221"/>
              </a:lnSpc>
              <a:buFont typeface="Arial"/>
              <a:buChar char="•"/>
            </a:pPr>
            <a:r>
              <a:rPr lang="en-US" b="true" sz="3015" spc="15">
                <a:solidFill>
                  <a:srgbClr val="000000"/>
                </a:solidFill>
                <a:latin typeface="Fira Sans Bold"/>
                <a:ea typeface="Fira Sans Bold"/>
                <a:cs typeface="Fira Sans Bold"/>
                <a:sym typeface="Fira Sans Bold"/>
              </a:rPr>
              <a:t>Qwen </a:t>
            </a:r>
            <a:r>
              <a:rPr lang="en-US" sz="3015" spc="15" u="none">
                <a:solidFill>
                  <a:srgbClr val="000000"/>
                </a:solidFill>
                <a:latin typeface="Fira Sans"/>
                <a:ea typeface="Fira Sans"/>
                <a:cs typeface="Fira Sans"/>
                <a:sym typeface="Fira Sans"/>
              </a:rPr>
              <a:t>là họ mô hình ngôn ngữ mã nguồn mở do Alibaba phát triển từ 2023</a:t>
            </a:r>
          </a:p>
          <a:p>
            <a:pPr algn="just" marL="651081" indent="-325540" lvl="1">
              <a:lnSpc>
                <a:spcPts val="4221"/>
              </a:lnSpc>
              <a:buFont typeface="Arial"/>
              <a:buChar char="•"/>
            </a:pPr>
            <a:r>
              <a:rPr lang="en-US" b="true" sz="3015" spc="15" u="none">
                <a:solidFill>
                  <a:srgbClr val="000000"/>
                </a:solidFill>
                <a:latin typeface="Fira Sans Bold"/>
                <a:ea typeface="Fira Sans Bold"/>
                <a:cs typeface="Fira Sans Bold"/>
                <a:sym typeface="Fira Sans Bold"/>
              </a:rPr>
              <a:t>Kiến trúc:</a:t>
            </a:r>
            <a:r>
              <a:rPr lang="en-US" sz="3015" spc="15" u="none">
                <a:solidFill>
                  <a:srgbClr val="000000"/>
                </a:solidFill>
                <a:latin typeface="Fira Sans"/>
                <a:ea typeface="Fira Sans"/>
                <a:cs typeface="Fira Sans"/>
                <a:sym typeface="Fira Sans"/>
              </a:rPr>
              <a:t> Transformer với Rotary Positional Embedding (RoPE), hỗ trợ xử lý đoạn văn bản dài (32K token)</a:t>
            </a:r>
          </a:p>
          <a:p>
            <a:pPr algn="just" marL="651081" indent="-325540" lvl="1">
              <a:lnSpc>
                <a:spcPts val="4221"/>
              </a:lnSpc>
              <a:buFont typeface="Arial"/>
              <a:buChar char="•"/>
            </a:pPr>
            <a:r>
              <a:rPr lang="en-US" b="true" sz="3015" spc="15" u="none">
                <a:solidFill>
                  <a:srgbClr val="000000"/>
                </a:solidFill>
                <a:latin typeface="Fira Sans Bold"/>
                <a:ea typeface="Fira Sans Bold"/>
                <a:cs typeface="Fira Sans Bold"/>
                <a:sym typeface="Fira Sans Bold"/>
              </a:rPr>
              <a:t>Triển khai:</a:t>
            </a:r>
            <a:r>
              <a:rPr lang="en-US" sz="3015" spc="15" u="none">
                <a:solidFill>
                  <a:srgbClr val="000000"/>
                </a:solidFill>
                <a:latin typeface="Fira Sans"/>
                <a:ea typeface="Fira Sans"/>
                <a:cs typeface="Fira Sans"/>
                <a:sym typeface="Fira Sans"/>
              </a:rPr>
              <a:t> Mô hình 0.5B phù hợp thiết bị biên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772715" y="-3398818"/>
            <a:ext cx="15839149" cy="6226137"/>
            <a:chOff x="0" y="0"/>
            <a:chExt cx="13666499" cy="5372100"/>
          </a:xfrm>
        </p:grpSpPr>
        <p:sp>
          <p:nvSpPr>
            <p:cNvPr name="Freeform 3" id="3"/>
            <p:cNvSpPr/>
            <p:nvPr/>
          </p:nvSpPr>
          <p:spPr>
            <a:xfrm flipH="false" flipV="false" rot="0">
              <a:off x="0" y="0"/>
              <a:ext cx="13666499" cy="5372100"/>
            </a:xfrm>
            <a:custGeom>
              <a:avLst/>
              <a:gdLst/>
              <a:ahLst/>
              <a:cxnLst/>
              <a:rect r="r" b="b" t="t" l="l"/>
              <a:pathLst>
                <a:path h="5372100" w="13666499">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name="TextBox 4" id="4"/>
          <p:cNvSpPr txBox="true"/>
          <p:nvPr/>
        </p:nvSpPr>
        <p:spPr>
          <a:xfrm rot="0">
            <a:off x="1497566" y="933450"/>
            <a:ext cx="9298587" cy="854076"/>
          </a:xfrm>
          <a:prstGeom prst="rect">
            <a:avLst/>
          </a:prstGeom>
        </p:spPr>
        <p:txBody>
          <a:bodyPr anchor="t" rtlCol="false" tIns="0" lIns="0" bIns="0" rIns="0">
            <a:spAutoFit/>
          </a:bodyPr>
          <a:lstStyle/>
          <a:p>
            <a:pPr algn="l">
              <a:lnSpc>
                <a:spcPts val="6999"/>
              </a:lnSpc>
              <a:spcBef>
                <a:spcPct val="0"/>
              </a:spcBef>
            </a:pPr>
            <a:r>
              <a:rPr lang="en-US" b="true" sz="4999">
                <a:solidFill>
                  <a:srgbClr val="FFFFFF"/>
                </a:solidFill>
                <a:latin typeface="Fira Sans Medium"/>
                <a:ea typeface="Fira Sans Medium"/>
                <a:cs typeface="Fira Sans Medium"/>
                <a:sym typeface="Fira Sans Medium"/>
              </a:rPr>
              <a:t>Vintern1B - v2</a:t>
            </a:r>
          </a:p>
        </p:txBody>
      </p:sp>
      <p:sp>
        <p:nvSpPr>
          <p:cNvPr name="Freeform 5" id="5"/>
          <p:cNvSpPr/>
          <p:nvPr/>
        </p:nvSpPr>
        <p:spPr>
          <a:xfrm flipH="false" flipV="true" rot="0">
            <a:off x="9476781" y="-3398818"/>
            <a:ext cx="10904544" cy="6226137"/>
          </a:xfrm>
          <a:custGeom>
            <a:avLst/>
            <a:gdLst/>
            <a:ahLst/>
            <a:cxnLst/>
            <a:rect r="r" b="b" t="t" l="l"/>
            <a:pathLst>
              <a:path h="6226137" w="10904544">
                <a:moveTo>
                  <a:pt x="0" y="6226136"/>
                </a:moveTo>
                <a:lnTo>
                  <a:pt x="10904544" y="6226136"/>
                </a:lnTo>
                <a:lnTo>
                  <a:pt x="10904544" y="0"/>
                </a:lnTo>
                <a:lnTo>
                  <a:pt x="0" y="0"/>
                </a:lnTo>
                <a:lnTo>
                  <a:pt x="0" y="6226136"/>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6" id="6"/>
          <p:cNvSpPr/>
          <p:nvPr/>
        </p:nvSpPr>
        <p:spPr>
          <a:xfrm flipH="false" flipV="false" rot="0">
            <a:off x="706952" y="3800832"/>
            <a:ext cx="16874095" cy="6011396"/>
          </a:xfrm>
          <a:custGeom>
            <a:avLst/>
            <a:gdLst/>
            <a:ahLst/>
            <a:cxnLst/>
            <a:rect r="r" b="b" t="t" l="l"/>
            <a:pathLst>
              <a:path h="6011396" w="16874095">
                <a:moveTo>
                  <a:pt x="0" y="0"/>
                </a:moveTo>
                <a:lnTo>
                  <a:pt x="16874096" y="0"/>
                </a:lnTo>
                <a:lnTo>
                  <a:pt x="16874096" y="6011396"/>
                </a:lnTo>
                <a:lnTo>
                  <a:pt x="0" y="6011396"/>
                </a:lnTo>
                <a:lnTo>
                  <a:pt x="0" y="0"/>
                </a:lnTo>
                <a:close/>
              </a:path>
            </a:pathLst>
          </a:custGeom>
          <a:blipFill>
            <a:blip r:embed="rId4"/>
            <a:stretch>
              <a:fillRect l="0" t="0" r="0" b="0"/>
            </a:stretch>
          </a:blipFill>
        </p:spPr>
      </p:sp>
      <p:sp>
        <p:nvSpPr>
          <p:cNvPr name="TextBox 7" id="7"/>
          <p:cNvSpPr txBox="true"/>
          <p:nvPr/>
        </p:nvSpPr>
        <p:spPr>
          <a:xfrm rot="0">
            <a:off x="1893483" y="3047375"/>
            <a:ext cx="3449241" cy="495300"/>
          </a:xfrm>
          <a:prstGeom prst="rect">
            <a:avLst/>
          </a:prstGeom>
        </p:spPr>
        <p:txBody>
          <a:bodyPr anchor="t" rtlCol="false" tIns="0" lIns="0" bIns="0" rIns="0">
            <a:spAutoFit/>
          </a:bodyPr>
          <a:lstStyle/>
          <a:p>
            <a:pPr algn="ctr">
              <a:lnSpc>
                <a:spcPts val="3900"/>
              </a:lnSpc>
              <a:spcBef>
                <a:spcPct val="0"/>
              </a:spcBef>
            </a:pPr>
            <a:r>
              <a:rPr lang="en-US" b="true" sz="3000" spc="-60">
                <a:solidFill>
                  <a:srgbClr val="000000"/>
                </a:solidFill>
                <a:latin typeface="Fira Sans Medium"/>
                <a:ea typeface="Fira Sans Medium"/>
                <a:cs typeface="Fira Sans Medium"/>
                <a:sym typeface="Fira Sans Medium"/>
              </a:rPr>
              <a:t>Ra mắt tháng 8/2024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772715" y="-3398818"/>
            <a:ext cx="15839149" cy="6226137"/>
            <a:chOff x="0" y="0"/>
            <a:chExt cx="13666499" cy="5372100"/>
          </a:xfrm>
        </p:grpSpPr>
        <p:sp>
          <p:nvSpPr>
            <p:cNvPr name="Freeform 3" id="3"/>
            <p:cNvSpPr/>
            <p:nvPr/>
          </p:nvSpPr>
          <p:spPr>
            <a:xfrm flipH="false" flipV="false" rot="0">
              <a:off x="0" y="0"/>
              <a:ext cx="13666499" cy="5372100"/>
            </a:xfrm>
            <a:custGeom>
              <a:avLst/>
              <a:gdLst/>
              <a:ahLst/>
              <a:cxnLst/>
              <a:rect r="r" b="b" t="t" l="l"/>
              <a:pathLst>
                <a:path h="5372100" w="13666499">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name="TextBox 4" id="4"/>
          <p:cNvSpPr txBox="true"/>
          <p:nvPr/>
        </p:nvSpPr>
        <p:spPr>
          <a:xfrm rot="0">
            <a:off x="1497566" y="933450"/>
            <a:ext cx="9298587" cy="854076"/>
          </a:xfrm>
          <a:prstGeom prst="rect">
            <a:avLst/>
          </a:prstGeom>
        </p:spPr>
        <p:txBody>
          <a:bodyPr anchor="t" rtlCol="false" tIns="0" lIns="0" bIns="0" rIns="0">
            <a:spAutoFit/>
          </a:bodyPr>
          <a:lstStyle/>
          <a:p>
            <a:pPr algn="l">
              <a:lnSpc>
                <a:spcPts val="6999"/>
              </a:lnSpc>
              <a:spcBef>
                <a:spcPct val="0"/>
              </a:spcBef>
            </a:pPr>
            <a:r>
              <a:rPr lang="en-US" b="true" sz="4999">
                <a:solidFill>
                  <a:srgbClr val="FFFFFF"/>
                </a:solidFill>
                <a:latin typeface="Fira Sans Medium"/>
                <a:ea typeface="Fira Sans Medium"/>
                <a:cs typeface="Fira Sans Medium"/>
                <a:sym typeface="Fira Sans Medium"/>
              </a:rPr>
              <a:t>Llama 3.2-3B</a:t>
            </a:r>
          </a:p>
        </p:txBody>
      </p:sp>
      <p:sp>
        <p:nvSpPr>
          <p:cNvPr name="Freeform 5" id="5"/>
          <p:cNvSpPr/>
          <p:nvPr/>
        </p:nvSpPr>
        <p:spPr>
          <a:xfrm flipH="false" flipV="true" rot="0">
            <a:off x="9476781" y="-3398818"/>
            <a:ext cx="10904544" cy="6226137"/>
          </a:xfrm>
          <a:custGeom>
            <a:avLst/>
            <a:gdLst/>
            <a:ahLst/>
            <a:cxnLst/>
            <a:rect r="r" b="b" t="t" l="l"/>
            <a:pathLst>
              <a:path h="6226137" w="10904544">
                <a:moveTo>
                  <a:pt x="0" y="6226136"/>
                </a:moveTo>
                <a:lnTo>
                  <a:pt x="10904544" y="6226136"/>
                </a:lnTo>
                <a:lnTo>
                  <a:pt x="10904544" y="0"/>
                </a:lnTo>
                <a:lnTo>
                  <a:pt x="0" y="0"/>
                </a:lnTo>
                <a:lnTo>
                  <a:pt x="0" y="6226136"/>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6" id="6"/>
          <p:cNvSpPr/>
          <p:nvPr/>
        </p:nvSpPr>
        <p:spPr>
          <a:xfrm flipH="false" flipV="false" rot="0">
            <a:off x="1177534" y="3729168"/>
            <a:ext cx="10281395" cy="5785158"/>
          </a:xfrm>
          <a:custGeom>
            <a:avLst/>
            <a:gdLst/>
            <a:ahLst/>
            <a:cxnLst/>
            <a:rect r="r" b="b" t="t" l="l"/>
            <a:pathLst>
              <a:path h="5785158" w="10281395">
                <a:moveTo>
                  <a:pt x="0" y="0"/>
                </a:moveTo>
                <a:lnTo>
                  <a:pt x="10281394" y="0"/>
                </a:lnTo>
                <a:lnTo>
                  <a:pt x="10281394" y="5785158"/>
                </a:lnTo>
                <a:lnTo>
                  <a:pt x="0" y="5785158"/>
                </a:lnTo>
                <a:lnTo>
                  <a:pt x="0" y="0"/>
                </a:lnTo>
                <a:close/>
              </a:path>
            </a:pathLst>
          </a:custGeom>
          <a:blipFill>
            <a:blip r:embed="rId4"/>
            <a:stretch>
              <a:fillRect l="0" t="0" r="0" b="0"/>
            </a:stretch>
          </a:blipFill>
        </p:spPr>
      </p:sp>
      <p:sp>
        <p:nvSpPr>
          <p:cNvPr name="TextBox 7" id="7"/>
          <p:cNvSpPr txBox="true"/>
          <p:nvPr/>
        </p:nvSpPr>
        <p:spPr>
          <a:xfrm rot="0">
            <a:off x="11477978" y="4202996"/>
            <a:ext cx="6495412" cy="4780352"/>
          </a:xfrm>
          <a:prstGeom prst="rect">
            <a:avLst/>
          </a:prstGeom>
        </p:spPr>
        <p:txBody>
          <a:bodyPr anchor="t" rtlCol="false" tIns="0" lIns="0" bIns="0" rIns="0">
            <a:spAutoFit/>
          </a:bodyPr>
          <a:lstStyle/>
          <a:p>
            <a:pPr algn="just" marL="657880" indent="-328940" lvl="1">
              <a:lnSpc>
                <a:spcPts val="4266"/>
              </a:lnSpc>
              <a:buFont typeface="Arial"/>
              <a:buChar char="•"/>
            </a:pPr>
            <a:r>
              <a:rPr lang="en-US" b="true" sz="3047" spc="15">
                <a:solidFill>
                  <a:srgbClr val="000000"/>
                </a:solidFill>
                <a:latin typeface="Fira Sans Bold"/>
                <a:ea typeface="Fira Sans Bold"/>
                <a:cs typeface="Fira Sans Bold"/>
                <a:sym typeface="Fira Sans Bold"/>
              </a:rPr>
              <a:t>LLaMA 3.2 </a:t>
            </a:r>
            <a:r>
              <a:rPr lang="en-US" sz="3047" spc="15" u="none">
                <a:solidFill>
                  <a:srgbClr val="000000"/>
                </a:solidFill>
                <a:latin typeface="Fira Sans"/>
                <a:ea typeface="Fira Sans"/>
                <a:cs typeface="Fira Sans"/>
                <a:sym typeface="Fira Sans"/>
              </a:rPr>
              <a:t>là mô hình ngôn ngữ lớn mới nhất được phát triển bởi Meta AI, ra mắt vào tháng 9/2024.</a:t>
            </a:r>
          </a:p>
          <a:p>
            <a:pPr algn="just" marL="657880" indent="-328940" lvl="1">
              <a:lnSpc>
                <a:spcPts val="4266"/>
              </a:lnSpc>
              <a:buFont typeface="Arial"/>
              <a:buChar char="•"/>
            </a:pPr>
            <a:r>
              <a:rPr lang="en-US" b="true" sz="3047" spc="15" u="none">
                <a:solidFill>
                  <a:srgbClr val="000000"/>
                </a:solidFill>
                <a:latin typeface="Fira Sans Bold"/>
                <a:ea typeface="Fira Sans Bold"/>
                <a:cs typeface="Fira Sans Bold"/>
                <a:sym typeface="Fira Sans Bold"/>
              </a:rPr>
              <a:t>Kiến trúc:</a:t>
            </a:r>
            <a:r>
              <a:rPr lang="en-US" sz="3047" spc="15" u="none">
                <a:solidFill>
                  <a:srgbClr val="000000"/>
                </a:solidFill>
                <a:latin typeface="Fira Sans"/>
                <a:ea typeface="Fira Sans"/>
                <a:cs typeface="Fira Sans"/>
                <a:sym typeface="Fira Sans"/>
              </a:rPr>
              <a:t> Dựa trên Transformer cải tiến, tích hợp RoPE và Grouped-Query Attention (GQA), hỗ trợ đa phương thức (văn bản, hình ảnh)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70876" y="2725817"/>
            <a:ext cx="16546249" cy="6204843"/>
          </a:xfrm>
          <a:custGeom>
            <a:avLst/>
            <a:gdLst/>
            <a:ahLst/>
            <a:cxnLst/>
            <a:rect r="r" b="b" t="t" l="l"/>
            <a:pathLst>
              <a:path h="6204843" w="16546249">
                <a:moveTo>
                  <a:pt x="0" y="0"/>
                </a:moveTo>
                <a:lnTo>
                  <a:pt x="16546248" y="0"/>
                </a:lnTo>
                <a:lnTo>
                  <a:pt x="16546248" y="6204843"/>
                </a:lnTo>
                <a:lnTo>
                  <a:pt x="0" y="6204843"/>
                </a:lnTo>
                <a:lnTo>
                  <a:pt x="0" y="0"/>
                </a:lnTo>
                <a:close/>
              </a:path>
            </a:pathLst>
          </a:custGeom>
          <a:blipFill>
            <a:blip r:embed="rId2"/>
            <a:stretch>
              <a:fillRect l="0" t="0" r="0" b="0"/>
            </a:stretch>
          </a:blipFill>
        </p:spPr>
      </p:sp>
      <p:sp>
        <p:nvSpPr>
          <p:cNvPr name="TextBox 3" id="3"/>
          <p:cNvSpPr txBox="true"/>
          <p:nvPr/>
        </p:nvSpPr>
        <p:spPr>
          <a:xfrm rot="0">
            <a:off x="5326654" y="963972"/>
            <a:ext cx="8969641" cy="1024725"/>
          </a:xfrm>
          <a:prstGeom prst="rect">
            <a:avLst/>
          </a:prstGeom>
        </p:spPr>
        <p:txBody>
          <a:bodyPr anchor="t" rtlCol="false" tIns="0" lIns="0" bIns="0" rIns="0">
            <a:spAutoFit/>
          </a:bodyPr>
          <a:lstStyle/>
          <a:p>
            <a:pPr algn="l" marL="0" indent="0" lvl="0">
              <a:lnSpc>
                <a:spcPts val="7905"/>
              </a:lnSpc>
              <a:spcBef>
                <a:spcPct val="0"/>
              </a:spcBef>
            </a:pPr>
            <a:r>
              <a:rPr lang="en-US" b="true" sz="7187">
                <a:solidFill>
                  <a:srgbClr val="000000"/>
                </a:solidFill>
                <a:latin typeface="Fira Sans Semi-Bold"/>
                <a:ea typeface="Fira Sans Semi-Bold"/>
                <a:cs typeface="Fira Sans Semi-Bold"/>
                <a:sym typeface="Fira Sans Semi-Bold"/>
              </a:rPr>
              <a:t>Kiến Trúc Hệ Thống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48996" y="1718779"/>
            <a:ext cx="6252453" cy="8273080"/>
          </a:xfrm>
          <a:custGeom>
            <a:avLst/>
            <a:gdLst/>
            <a:ahLst/>
            <a:cxnLst/>
            <a:rect r="r" b="b" t="t" l="l"/>
            <a:pathLst>
              <a:path h="8273080" w="6252453">
                <a:moveTo>
                  <a:pt x="0" y="0"/>
                </a:moveTo>
                <a:lnTo>
                  <a:pt x="6252453" y="0"/>
                </a:lnTo>
                <a:lnTo>
                  <a:pt x="6252453" y="8273080"/>
                </a:lnTo>
                <a:lnTo>
                  <a:pt x="0" y="8273080"/>
                </a:lnTo>
                <a:lnTo>
                  <a:pt x="0" y="0"/>
                </a:lnTo>
                <a:close/>
              </a:path>
            </a:pathLst>
          </a:custGeom>
          <a:blipFill>
            <a:blip r:embed="rId2"/>
            <a:stretch>
              <a:fillRect l="0" t="-773" r="0" b="-773"/>
            </a:stretch>
          </a:blipFill>
        </p:spPr>
      </p:sp>
      <p:sp>
        <p:nvSpPr>
          <p:cNvPr name="Freeform 3" id="3"/>
          <p:cNvSpPr/>
          <p:nvPr/>
        </p:nvSpPr>
        <p:spPr>
          <a:xfrm flipH="false" flipV="false" rot="0">
            <a:off x="9391708" y="1718779"/>
            <a:ext cx="6698886" cy="8273080"/>
          </a:xfrm>
          <a:custGeom>
            <a:avLst/>
            <a:gdLst/>
            <a:ahLst/>
            <a:cxnLst/>
            <a:rect r="r" b="b" t="t" l="l"/>
            <a:pathLst>
              <a:path h="8273080" w="6698886">
                <a:moveTo>
                  <a:pt x="0" y="0"/>
                </a:moveTo>
                <a:lnTo>
                  <a:pt x="6698886" y="0"/>
                </a:lnTo>
                <a:lnTo>
                  <a:pt x="6698886" y="8273080"/>
                </a:lnTo>
                <a:lnTo>
                  <a:pt x="0" y="8273080"/>
                </a:lnTo>
                <a:lnTo>
                  <a:pt x="0" y="0"/>
                </a:lnTo>
                <a:close/>
              </a:path>
            </a:pathLst>
          </a:custGeom>
          <a:blipFill>
            <a:blip r:embed="rId3"/>
            <a:stretch>
              <a:fillRect l="0" t="-8253" r="0" b="-8253"/>
            </a:stretch>
          </a:blipFill>
        </p:spPr>
      </p:sp>
      <p:sp>
        <p:nvSpPr>
          <p:cNvPr name="TextBox 4" id="4"/>
          <p:cNvSpPr txBox="true"/>
          <p:nvPr/>
        </p:nvSpPr>
        <p:spPr>
          <a:xfrm rot="0">
            <a:off x="5733467" y="396984"/>
            <a:ext cx="5409724" cy="1024725"/>
          </a:xfrm>
          <a:prstGeom prst="rect">
            <a:avLst/>
          </a:prstGeom>
        </p:spPr>
        <p:txBody>
          <a:bodyPr anchor="t" rtlCol="false" tIns="0" lIns="0" bIns="0" rIns="0">
            <a:spAutoFit/>
          </a:bodyPr>
          <a:lstStyle/>
          <a:p>
            <a:pPr algn="l" marL="0" indent="0" lvl="0">
              <a:lnSpc>
                <a:spcPts val="7905"/>
              </a:lnSpc>
              <a:spcBef>
                <a:spcPct val="0"/>
              </a:spcBef>
            </a:pPr>
            <a:r>
              <a:rPr lang="en-US" sz="7187">
                <a:solidFill>
                  <a:srgbClr val="000000"/>
                </a:solidFill>
                <a:latin typeface="Fira Sans"/>
                <a:ea typeface="Fira Sans"/>
                <a:cs typeface="Fira Sans"/>
                <a:sym typeface="Fira Sans"/>
              </a:rPr>
              <a:t>Ví dụ bài làm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96315" y="1379692"/>
            <a:ext cx="13684569" cy="8234438"/>
          </a:xfrm>
          <a:custGeom>
            <a:avLst/>
            <a:gdLst/>
            <a:ahLst/>
            <a:cxnLst/>
            <a:rect r="r" b="b" t="t" l="l"/>
            <a:pathLst>
              <a:path h="8234438" w="13684569">
                <a:moveTo>
                  <a:pt x="0" y="0"/>
                </a:moveTo>
                <a:lnTo>
                  <a:pt x="13684568" y="0"/>
                </a:lnTo>
                <a:lnTo>
                  <a:pt x="13684568" y="8234438"/>
                </a:lnTo>
                <a:lnTo>
                  <a:pt x="0" y="8234438"/>
                </a:lnTo>
                <a:lnTo>
                  <a:pt x="0" y="0"/>
                </a:lnTo>
                <a:close/>
              </a:path>
            </a:pathLst>
          </a:custGeom>
          <a:blipFill>
            <a:blip r:embed="rId2"/>
            <a:stretch>
              <a:fillRect l="0" t="-2407" r="0" b="-2407"/>
            </a:stretch>
          </a:blipFill>
        </p:spPr>
      </p:sp>
      <p:sp>
        <p:nvSpPr>
          <p:cNvPr name="TextBox 3" id="3"/>
          <p:cNvSpPr txBox="true"/>
          <p:nvPr/>
        </p:nvSpPr>
        <p:spPr>
          <a:xfrm rot="0">
            <a:off x="5411243" y="354967"/>
            <a:ext cx="9467327" cy="1024725"/>
          </a:xfrm>
          <a:prstGeom prst="rect">
            <a:avLst/>
          </a:prstGeom>
        </p:spPr>
        <p:txBody>
          <a:bodyPr anchor="t" rtlCol="false" tIns="0" lIns="0" bIns="0" rIns="0">
            <a:spAutoFit/>
          </a:bodyPr>
          <a:lstStyle/>
          <a:p>
            <a:pPr algn="l" marL="0" indent="0" lvl="0">
              <a:lnSpc>
                <a:spcPts val="7905"/>
              </a:lnSpc>
              <a:spcBef>
                <a:spcPct val="0"/>
              </a:spcBef>
            </a:pPr>
            <a:r>
              <a:rPr lang="en-US" sz="7187">
                <a:solidFill>
                  <a:srgbClr val="000000"/>
                </a:solidFill>
                <a:latin typeface="Fira Sans"/>
                <a:ea typeface="Fira Sans"/>
                <a:cs typeface="Fira Sans"/>
                <a:sym typeface="Fira Sans"/>
              </a:rPr>
              <a:t>Kết quả OCR bài làm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7536" y="2762772"/>
            <a:ext cx="16631764" cy="5103829"/>
          </a:xfrm>
          <a:custGeom>
            <a:avLst/>
            <a:gdLst/>
            <a:ahLst/>
            <a:cxnLst/>
            <a:rect r="r" b="b" t="t" l="l"/>
            <a:pathLst>
              <a:path h="5103829" w="16631764">
                <a:moveTo>
                  <a:pt x="0" y="0"/>
                </a:moveTo>
                <a:lnTo>
                  <a:pt x="16631764" y="0"/>
                </a:lnTo>
                <a:lnTo>
                  <a:pt x="16631764" y="5103829"/>
                </a:lnTo>
                <a:lnTo>
                  <a:pt x="0" y="5103829"/>
                </a:lnTo>
                <a:lnTo>
                  <a:pt x="0" y="0"/>
                </a:lnTo>
                <a:close/>
              </a:path>
            </a:pathLst>
          </a:custGeom>
          <a:blipFill>
            <a:blip r:embed="rId2"/>
            <a:stretch>
              <a:fillRect l="0" t="0" r="-2290" b="0"/>
            </a:stretch>
          </a:blipFill>
        </p:spPr>
      </p:sp>
      <p:sp>
        <p:nvSpPr>
          <p:cNvPr name="TextBox 3" id="3"/>
          <p:cNvSpPr txBox="true"/>
          <p:nvPr/>
        </p:nvSpPr>
        <p:spPr>
          <a:xfrm rot="0">
            <a:off x="4858793" y="907417"/>
            <a:ext cx="9467327" cy="1024725"/>
          </a:xfrm>
          <a:prstGeom prst="rect">
            <a:avLst/>
          </a:prstGeom>
        </p:spPr>
        <p:txBody>
          <a:bodyPr anchor="t" rtlCol="false" tIns="0" lIns="0" bIns="0" rIns="0">
            <a:spAutoFit/>
          </a:bodyPr>
          <a:lstStyle/>
          <a:p>
            <a:pPr algn="l" marL="0" indent="0" lvl="0">
              <a:lnSpc>
                <a:spcPts val="7905"/>
              </a:lnSpc>
              <a:spcBef>
                <a:spcPct val="0"/>
              </a:spcBef>
            </a:pPr>
            <a:r>
              <a:rPr lang="en-US" sz="7187">
                <a:solidFill>
                  <a:srgbClr val="000000"/>
                </a:solidFill>
                <a:latin typeface="Fira Sans"/>
                <a:ea typeface="Fira Sans"/>
                <a:cs typeface="Fira Sans"/>
                <a:sym typeface="Fira Sans"/>
              </a:rPr>
              <a:t>Prompt Llama3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99917" y="1707861"/>
            <a:ext cx="13459326" cy="6929937"/>
          </a:xfrm>
          <a:custGeom>
            <a:avLst/>
            <a:gdLst/>
            <a:ahLst/>
            <a:cxnLst/>
            <a:rect r="r" b="b" t="t" l="l"/>
            <a:pathLst>
              <a:path h="6929937" w="13459326">
                <a:moveTo>
                  <a:pt x="0" y="0"/>
                </a:moveTo>
                <a:lnTo>
                  <a:pt x="13459326" y="0"/>
                </a:lnTo>
                <a:lnTo>
                  <a:pt x="13459326" y="6929937"/>
                </a:lnTo>
                <a:lnTo>
                  <a:pt x="0" y="6929937"/>
                </a:lnTo>
                <a:lnTo>
                  <a:pt x="0" y="0"/>
                </a:lnTo>
                <a:close/>
              </a:path>
            </a:pathLst>
          </a:custGeom>
          <a:blipFill>
            <a:blip r:embed="rId2"/>
            <a:stretch>
              <a:fillRect l="0" t="0" r="0" b="-86238"/>
            </a:stretch>
          </a:blipFill>
        </p:spPr>
      </p:sp>
      <p:sp>
        <p:nvSpPr>
          <p:cNvPr name="TextBox 3" id="3"/>
          <p:cNvSpPr txBox="true"/>
          <p:nvPr/>
        </p:nvSpPr>
        <p:spPr>
          <a:xfrm rot="0">
            <a:off x="606426" y="374017"/>
            <a:ext cx="17309663" cy="1024725"/>
          </a:xfrm>
          <a:prstGeom prst="rect">
            <a:avLst/>
          </a:prstGeom>
        </p:spPr>
        <p:txBody>
          <a:bodyPr anchor="t" rtlCol="false" tIns="0" lIns="0" bIns="0" rIns="0">
            <a:spAutoFit/>
          </a:bodyPr>
          <a:lstStyle/>
          <a:p>
            <a:pPr algn="l" marL="0" indent="0" lvl="0">
              <a:lnSpc>
                <a:spcPts val="7905"/>
              </a:lnSpc>
              <a:spcBef>
                <a:spcPct val="0"/>
              </a:spcBef>
            </a:pPr>
            <a:r>
              <a:rPr lang="en-US" sz="7187">
                <a:solidFill>
                  <a:srgbClr val="000000"/>
                </a:solidFill>
                <a:latin typeface="Fira Sans"/>
                <a:ea typeface="Fira Sans"/>
                <a:cs typeface="Fira Sans"/>
                <a:sym typeface="Fira Sans"/>
              </a:rPr>
              <a:t>Kết quả chấm điểm bài làm theo tiêu chí</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3380362" y="89162"/>
            <a:ext cx="4208573" cy="4247184"/>
          </a:xfrm>
          <a:custGeom>
            <a:avLst/>
            <a:gdLst/>
            <a:ahLst/>
            <a:cxnLst/>
            <a:rect r="r" b="b" t="t" l="l"/>
            <a:pathLst>
              <a:path h="4247184" w="4208573">
                <a:moveTo>
                  <a:pt x="0" y="0"/>
                </a:moveTo>
                <a:lnTo>
                  <a:pt x="4208574" y="0"/>
                </a:lnTo>
                <a:lnTo>
                  <a:pt x="4208574" y="4247184"/>
                </a:lnTo>
                <a:lnTo>
                  <a:pt x="0" y="4247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722126" y="781252"/>
            <a:ext cx="10648638"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Thang đo đánh giá</a:t>
            </a:r>
          </a:p>
        </p:txBody>
      </p:sp>
      <p:sp>
        <p:nvSpPr>
          <p:cNvPr name="Freeform 4" id="4"/>
          <p:cNvSpPr/>
          <p:nvPr/>
        </p:nvSpPr>
        <p:spPr>
          <a:xfrm flipH="false" flipV="false" rot="0">
            <a:off x="1028700" y="3193404"/>
            <a:ext cx="5438446" cy="1604449"/>
          </a:xfrm>
          <a:custGeom>
            <a:avLst/>
            <a:gdLst/>
            <a:ahLst/>
            <a:cxnLst/>
            <a:rect r="r" b="b" t="t" l="l"/>
            <a:pathLst>
              <a:path h="1604449" w="5438446">
                <a:moveTo>
                  <a:pt x="0" y="0"/>
                </a:moveTo>
                <a:lnTo>
                  <a:pt x="5438446" y="0"/>
                </a:lnTo>
                <a:lnTo>
                  <a:pt x="5438446" y="1604449"/>
                </a:lnTo>
                <a:lnTo>
                  <a:pt x="0" y="1604449"/>
                </a:lnTo>
                <a:lnTo>
                  <a:pt x="0" y="0"/>
                </a:lnTo>
                <a:close/>
              </a:path>
            </a:pathLst>
          </a:custGeom>
          <a:blipFill>
            <a:blip r:embed="rId4"/>
            <a:stretch>
              <a:fillRect l="0" t="0" r="0" b="-18636"/>
            </a:stretch>
          </a:blipFill>
        </p:spPr>
      </p:sp>
      <p:sp>
        <p:nvSpPr>
          <p:cNvPr name="Freeform 5" id="5"/>
          <p:cNvSpPr/>
          <p:nvPr/>
        </p:nvSpPr>
        <p:spPr>
          <a:xfrm flipH="false" flipV="false" rot="0">
            <a:off x="941158" y="5819686"/>
            <a:ext cx="5438446" cy="1569884"/>
          </a:xfrm>
          <a:custGeom>
            <a:avLst/>
            <a:gdLst/>
            <a:ahLst/>
            <a:cxnLst/>
            <a:rect r="r" b="b" t="t" l="l"/>
            <a:pathLst>
              <a:path h="1569884" w="5438446">
                <a:moveTo>
                  <a:pt x="0" y="0"/>
                </a:moveTo>
                <a:lnTo>
                  <a:pt x="5438446" y="0"/>
                </a:lnTo>
                <a:lnTo>
                  <a:pt x="5438446" y="1569884"/>
                </a:lnTo>
                <a:lnTo>
                  <a:pt x="0" y="1569884"/>
                </a:lnTo>
                <a:lnTo>
                  <a:pt x="0" y="0"/>
                </a:lnTo>
                <a:close/>
              </a:path>
            </a:pathLst>
          </a:custGeom>
          <a:blipFill>
            <a:blip r:embed="rId5"/>
            <a:stretch>
              <a:fillRect l="0" t="-29302" r="0" b="-17581"/>
            </a:stretch>
          </a:blipFill>
        </p:spPr>
      </p:sp>
      <p:sp>
        <p:nvSpPr>
          <p:cNvPr name="Freeform 6" id="6"/>
          <p:cNvSpPr/>
          <p:nvPr/>
        </p:nvSpPr>
        <p:spPr>
          <a:xfrm flipH="false" flipV="false" rot="0">
            <a:off x="941158" y="8035209"/>
            <a:ext cx="5438446" cy="1736283"/>
          </a:xfrm>
          <a:custGeom>
            <a:avLst/>
            <a:gdLst/>
            <a:ahLst/>
            <a:cxnLst/>
            <a:rect r="r" b="b" t="t" l="l"/>
            <a:pathLst>
              <a:path h="1736283" w="5438446">
                <a:moveTo>
                  <a:pt x="0" y="0"/>
                </a:moveTo>
                <a:lnTo>
                  <a:pt x="5438446" y="0"/>
                </a:lnTo>
                <a:lnTo>
                  <a:pt x="5438446" y="1736283"/>
                </a:lnTo>
                <a:lnTo>
                  <a:pt x="0" y="1736283"/>
                </a:lnTo>
                <a:lnTo>
                  <a:pt x="0" y="0"/>
                </a:lnTo>
                <a:close/>
              </a:path>
            </a:pathLst>
          </a:custGeom>
          <a:blipFill>
            <a:blip r:embed="rId6"/>
            <a:stretch>
              <a:fillRect l="0" t="0" r="-3348" b="0"/>
            </a:stretch>
          </a:blipFill>
        </p:spPr>
      </p:sp>
      <p:sp>
        <p:nvSpPr>
          <p:cNvPr name="TextBox 7" id="7"/>
          <p:cNvSpPr txBox="true"/>
          <p:nvPr/>
        </p:nvSpPr>
        <p:spPr>
          <a:xfrm rot="0">
            <a:off x="656732" y="2566309"/>
            <a:ext cx="6007298" cy="407670"/>
          </a:xfrm>
          <a:prstGeom prst="rect">
            <a:avLst/>
          </a:prstGeom>
        </p:spPr>
        <p:txBody>
          <a:bodyPr anchor="t" rtlCol="false" tIns="0" lIns="0" bIns="0" rIns="0">
            <a:spAutoFit/>
          </a:bodyPr>
          <a:lstStyle/>
          <a:p>
            <a:pPr algn="ctr" marL="647705" indent="-323852" lvl="1">
              <a:lnSpc>
                <a:spcPts val="3090"/>
              </a:lnSpc>
              <a:buFont typeface="Arial"/>
              <a:buChar char="•"/>
            </a:pPr>
            <a:r>
              <a:rPr lang="en-US" sz="3000" spc="213">
                <a:solidFill>
                  <a:srgbClr val="000000"/>
                </a:solidFill>
                <a:latin typeface="DM Sans"/>
                <a:ea typeface="DM Sans"/>
                <a:cs typeface="DM Sans"/>
                <a:sym typeface="DM Sans"/>
              </a:rPr>
              <a:t>Character</a:t>
            </a:r>
            <a:r>
              <a:rPr lang="en-US" sz="3000" spc="213">
                <a:solidFill>
                  <a:srgbClr val="000000"/>
                </a:solidFill>
                <a:latin typeface="DM Sans"/>
                <a:ea typeface="DM Sans"/>
                <a:cs typeface="DM Sans"/>
                <a:sym typeface="DM Sans"/>
              </a:rPr>
              <a:t> Error Rate (CER)</a:t>
            </a:r>
          </a:p>
        </p:txBody>
      </p:sp>
      <p:sp>
        <p:nvSpPr>
          <p:cNvPr name="TextBox 8" id="8"/>
          <p:cNvSpPr txBox="true"/>
          <p:nvPr/>
        </p:nvSpPr>
        <p:spPr>
          <a:xfrm rot="0">
            <a:off x="941158" y="5178322"/>
            <a:ext cx="5184696" cy="407670"/>
          </a:xfrm>
          <a:prstGeom prst="rect">
            <a:avLst/>
          </a:prstGeom>
        </p:spPr>
        <p:txBody>
          <a:bodyPr anchor="t" rtlCol="false" tIns="0" lIns="0" bIns="0" rIns="0">
            <a:spAutoFit/>
          </a:bodyPr>
          <a:lstStyle/>
          <a:p>
            <a:pPr algn="ctr" marL="647705" indent="-323852" lvl="1">
              <a:lnSpc>
                <a:spcPts val="3090"/>
              </a:lnSpc>
              <a:buFont typeface="Arial"/>
              <a:buChar char="•"/>
            </a:pPr>
            <a:r>
              <a:rPr lang="en-US" sz="3000" spc="213">
                <a:solidFill>
                  <a:srgbClr val="000000"/>
                </a:solidFill>
                <a:latin typeface="DM Sans"/>
                <a:ea typeface="DM Sans"/>
                <a:cs typeface="DM Sans"/>
                <a:sym typeface="DM Sans"/>
              </a:rPr>
              <a:t>Word</a:t>
            </a:r>
            <a:r>
              <a:rPr lang="en-US" sz="3000" spc="213">
                <a:solidFill>
                  <a:srgbClr val="000000"/>
                </a:solidFill>
                <a:latin typeface="DM Sans"/>
                <a:ea typeface="DM Sans"/>
                <a:cs typeface="DM Sans"/>
                <a:sym typeface="DM Sans"/>
              </a:rPr>
              <a:t> Error Rate (WER)</a:t>
            </a:r>
          </a:p>
        </p:txBody>
      </p:sp>
      <p:sp>
        <p:nvSpPr>
          <p:cNvPr name="TextBox 9" id="9"/>
          <p:cNvSpPr txBox="true"/>
          <p:nvPr/>
        </p:nvSpPr>
        <p:spPr>
          <a:xfrm rot="0">
            <a:off x="1028700" y="7627538"/>
            <a:ext cx="3767733" cy="407670"/>
          </a:xfrm>
          <a:prstGeom prst="rect">
            <a:avLst/>
          </a:prstGeom>
        </p:spPr>
        <p:txBody>
          <a:bodyPr anchor="t" rtlCol="false" tIns="0" lIns="0" bIns="0" rIns="0">
            <a:spAutoFit/>
          </a:bodyPr>
          <a:lstStyle/>
          <a:p>
            <a:pPr algn="ctr" marL="647705" indent="-323852" lvl="1">
              <a:lnSpc>
                <a:spcPts val="3090"/>
              </a:lnSpc>
              <a:buFont typeface="Arial"/>
              <a:buChar char="•"/>
            </a:pPr>
            <a:r>
              <a:rPr lang="en-US" sz="3000" spc="213">
                <a:solidFill>
                  <a:srgbClr val="000000"/>
                </a:solidFill>
                <a:latin typeface="DM Sans"/>
                <a:ea typeface="DM Sans"/>
                <a:cs typeface="DM Sans"/>
                <a:sym typeface="DM Sans"/>
              </a:rPr>
              <a:t>Avg</a:t>
            </a:r>
            <a:r>
              <a:rPr lang="en-US" sz="3000" spc="213">
                <a:solidFill>
                  <a:srgbClr val="000000"/>
                </a:solidFill>
                <a:latin typeface="DM Sans"/>
                <a:ea typeface="DM Sans"/>
                <a:cs typeface="DM Sans"/>
                <a:sym typeface="DM Sans"/>
              </a:rPr>
              <a:t> BLEU Score</a:t>
            </a:r>
          </a:p>
        </p:txBody>
      </p:sp>
      <p:sp>
        <p:nvSpPr>
          <p:cNvPr name="TextBox 10" id="10"/>
          <p:cNvSpPr txBox="true"/>
          <p:nvPr/>
        </p:nvSpPr>
        <p:spPr>
          <a:xfrm rot="0">
            <a:off x="7332695" y="2935880"/>
            <a:ext cx="8442361" cy="2213153"/>
          </a:xfrm>
          <a:prstGeom prst="rect">
            <a:avLst/>
          </a:prstGeom>
        </p:spPr>
        <p:txBody>
          <a:bodyPr anchor="t" rtlCol="false" tIns="0" lIns="0" bIns="0" rIns="0">
            <a:spAutoFit/>
          </a:bodyPr>
          <a:lstStyle/>
          <a:p>
            <a:pPr algn="l">
              <a:lnSpc>
                <a:spcPts val="2965"/>
              </a:lnSpc>
            </a:pPr>
            <a:r>
              <a:rPr lang="en-US" sz="2117">
                <a:solidFill>
                  <a:srgbClr val="000000"/>
                </a:solidFill>
                <a:latin typeface="Canva Sans"/>
                <a:ea typeface="Canva Sans"/>
                <a:cs typeface="Canva Sans"/>
                <a:sym typeface="Canva Sans"/>
              </a:rPr>
              <a:t>Trong đó:</a:t>
            </a:r>
          </a:p>
          <a:p>
            <a:pPr algn="l">
              <a:lnSpc>
                <a:spcPts val="2965"/>
              </a:lnSpc>
            </a:pPr>
            <a:r>
              <a:rPr lang="en-US" sz="2117">
                <a:solidFill>
                  <a:srgbClr val="000000"/>
                </a:solidFill>
                <a:latin typeface="Canva Sans"/>
                <a:ea typeface="Canva Sans"/>
                <a:cs typeface="Canva Sans"/>
                <a:sym typeface="Canva Sans"/>
              </a:rPr>
              <a:t>• S (Substitutions): Số lượng ký tự bị thay thế sai.</a:t>
            </a:r>
          </a:p>
          <a:p>
            <a:pPr algn="l">
              <a:lnSpc>
                <a:spcPts val="2965"/>
              </a:lnSpc>
            </a:pPr>
            <a:r>
              <a:rPr lang="en-US" sz="2117">
                <a:solidFill>
                  <a:srgbClr val="000000"/>
                </a:solidFill>
                <a:latin typeface="Canva Sans"/>
                <a:ea typeface="Canva Sans"/>
                <a:cs typeface="Canva Sans"/>
                <a:sym typeface="Canva Sans"/>
              </a:rPr>
              <a:t>• D (Deletions): Số lượng ký tự bị thiếu.</a:t>
            </a:r>
          </a:p>
          <a:p>
            <a:pPr algn="l">
              <a:lnSpc>
                <a:spcPts val="2965"/>
              </a:lnSpc>
            </a:pPr>
            <a:r>
              <a:rPr lang="en-US" sz="2117">
                <a:solidFill>
                  <a:srgbClr val="000000"/>
                </a:solidFill>
                <a:latin typeface="Canva Sans"/>
                <a:ea typeface="Canva Sans"/>
                <a:cs typeface="Canva Sans"/>
                <a:sym typeface="Canva Sans"/>
              </a:rPr>
              <a:t>• I (Insertions): Số lượng ký tự bị chèn sai.</a:t>
            </a:r>
          </a:p>
          <a:p>
            <a:pPr algn="l">
              <a:lnSpc>
                <a:spcPts val="2965"/>
              </a:lnSpc>
            </a:pPr>
            <a:r>
              <a:rPr lang="en-US" sz="2117">
                <a:solidFill>
                  <a:srgbClr val="000000"/>
                </a:solidFill>
                <a:latin typeface="Canva Sans"/>
                <a:ea typeface="Canva Sans"/>
                <a:cs typeface="Canva Sans"/>
                <a:sym typeface="Canva Sans"/>
              </a:rPr>
              <a:t>• N là tổng số ký tự trong văn bản tham chiếu.</a:t>
            </a:r>
          </a:p>
          <a:p>
            <a:pPr algn="l">
              <a:lnSpc>
                <a:spcPts val="2965"/>
              </a:lnSpc>
            </a:pPr>
            <a:r>
              <a:rPr lang="en-US" sz="2117">
                <a:solidFill>
                  <a:srgbClr val="000000"/>
                </a:solidFill>
                <a:latin typeface="Canva Sans"/>
                <a:ea typeface="Canva Sans"/>
                <a:cs typeface="Canva Sans"/>
                <a:sym typeface="Canva Sans"/>
              </a:rPr>
              <a:t>CER càng thấp thì độ chính xác của mô hình OCR càng cao</a:t>
            </a:r>
          </a:p>
        </p:txBody>
      </p:sp>
      <p:sp>
        <p:nvSpPr>
          <p:cNvPr name="TextBox 11" id="11"/>
          <p:cNvSpPr txBox="true"/>
          <p:nvPr/>
        </p:nvSpPr>
        <p:spPr>
          <a:xfrm rot="0">
            <a:off x="7152592" y="5424584"/>
            <a:ext cx="10436344" cy="1841678"/>
          </a:xfrm>
          <a:prstGeom prst="rect">
            <a:avLst/>
          </a:prstGeom>
        </p:spPr>
        <p:txBody>
          <a:bodyPr anchor="t" rtlCol="false" tIns="0" lIns="0" bIns="0" rIns="0">
            <a:spAutoFit/>
          </a:bodyPr>
          <a:lstStyle/>
          <a:p>
            <a:pPr algn="l">
              <a:lnSpc>
                <a:spcPts val="2965"/>
              </a:lnSpc>
            </a:pPr>
            <a:r>
              <a:rPr lang="en-US" sz="2117">
                <a:solidFill>
                  <a:srgbClr val="000000"/>
                </a:solidFill>
                <a:latin typeface="Canva Sans"/>
                <a:ea typeface="Canva Sans"/>
                <a:cs typeface="Canva Sans"/>
                <a:sym typeface="Canva Sans"/>
              </a:rPr>
              <a:t>Trong đó:</a:t>
            </a:r>
          </a:p>
          <a:p>
            <a:pPr algn="l">
              <a:lnSpc>
                <a:spcPts val="2965"/>
              </a:lnSpc>
            </a:pPr>
            <a:r>
              <a:rPr lang="en-US" sz="2117">
                <a:solidFill>
                  <a:srgbClr val="000000"/>
                </a:solidFill>
                <a:latin typeface="Canva Sans"/>
                <a:ea typeface="Canva Sans"/>
                <a:cs typeface="Canva Sans"/>
                <a:sym typeface="Canva Sans"/>
              </a:rPr>
              <a:t>• S, D, I có ý nghĩa tương tự như trong CER nhưng áp dụng cho từ thay vì ký tự.</a:t>
            </a:r>
          </a:p>
          <a:p>
            <a:pPr algn="l">
              <a:lnSpc>
                <a:spcPts val="2965"/>
              </a:lnSpc>
            </a:pPr>
            <a:r>
              <a:rPr lang="en-US" sz="2117">
                <a:solidFill>
                  <a:srgbClr val="000000"/>
                </a:solidFill>
                <a:latin typeface="Canva Sans"/>
                <a:ea typeface="Canva Sans"/>
                <a:cs typeface="Canva Sans"/>
                <a:sym typeface="Canva Sans"/>
              </a:rPr>
              <a:t>• N là tổng số từ trong văn bản tham chiếu.</a:t>
            </a:r>
          </a:p>
          <a:p>
            <a:pPr algn="l">
              <a:lnSpc>
                <a:spcPts val="2965"/>
              </a:lnSpc>
            </a:pPr>
            <a:r>
              <a:rPr lang="en-US" sz="2117">
                <a:solidFill>
                  <a:srgbClr val="000000"/>
                </a:solidFill>
                <a:latin typeface="Canva Sans"/>
                <a:ea typeface="Canva Sans"/>
                <a:cs typeface="Canva Sans"/>
                <a:sym typeface="Canva Sans"/>
              </a:rPr>
              <a:t>WER phù hợp để đánh giá mô hình OCR trên các đoạn văn bản dài vì nó phản ánh chính xác khả năng nhận dạng từ trong ngữ cảnh</a:t>
            </a:r>
          </a:p>
        </p:txBody>
      </p:sp>
      <p:sp>
        <p:nvSpPr>
          <p:cNvPr name="TextBox 12" id="12"/>
          <p:cNvSpPr txBox="true"/>
          <p:nvPr/>
        </p:nvSpPr>
        <p:spPr>
          <a:xfrm rot="0">
            <a:off x="7152592" y="7541813"/>
            <a:ext cx="8442361" cy="2584628"/>
          </a:xfrm>
          <a:prstGeom prst="rect">
            <a:avLst/>
          </a:prstGeom>
        </p:spPr>
        <p:txBody>
          <a:bodyPr anchor="t" rtlCol="false" tIns="0" lIns="0" bIns="0" rIns="0">
            <a:spAutoFit/>
          </a:bodyPr>
          <a:lstStyle/>
          <a:p>
            <a:pPr algn="l">
              <a:lnSpc>
                <a:spcPts val="2965"/>
              </a:lnSpc>
            </a:pPr>
            <a:r>
              <a:rPr lang="en-US" sz="2117">
                <a:solidFill>
                  <a:srgbClr val="000000"/>
                </a:solidFill>
                <a:latin typeface="Canva Sans"/>
                <a:ea typeface="Canva Sans"/>
                <a:cs typeface="Canva Sans"/>
                <a:sym typeface="Canva Sans"/>
              </a:rPr>
              <a:t>Trong đó:</a:t>
            </a:r>
          </a:p>
          <a:p>
            <a:pPr algn="l">
              <a:lnSpc>
                <a:spcPts val="2965"/>
              </a:lnSpc>
            </a:pPr>
            <a:r>
              <a:rPr lang="en-US" sz="2117">
                <a:solidFill>
                  <a:srgbClr val="000000"/>
                </a:solidFill>
                <a:latin typeface="Canva Sans"/>
                <a:ea typeface="Canva Sans"/>
                <a:cs typeface="Canva Sans"/>
                <a:sym typeface="Canva Sans"/>
              </a:rPr>
              <a:t>• M là tổng số mẫu văn bản trong tập kiểm tra.</a:t>
            </a:r>
          </a:p>
          <a:p>
            <a:pPr algn="l">
              <a:lnSpc>
                <a:spcPts val="2965"/>
              </a:lnSpc>
            </a:pPr>
            <a:r>
              <a:rPr lang="en-US" sz="2117">
                <a:solidFill>
                  <a:srgbClr val="000000"/>
                </a:solidFill>
                <a:latin typeface="Canva Sans"/>
                <a:ea typeface="Canva Sans"/>
                <a:cs typeface="Canva Sans"/>
                <a:sym typeface="Canva Sans"/>
              </a:rPr>
              <a:t>• BLEUi là BLEU Score của mẫu thứ i.</a:t>
            </a:r>
          </a:p>
          <a:p>
            <a:pPr algn="l">
              <a:lnSpc>
                <a:spcPts val="2965"/>
              </a:lnSpc>
            </a:pPr>
            <a:r>
              <a:rPr lang="en-US" sz="2117">
                <a:solidFill>
                  <a:srgbClr val="000000"/>
                </a:solidFill>
                <a:latin typeface="Canva Sans"/>
                <a:ea typeface="Canva Sans"/>
                <a:cs typeface="Canva Sans"/>
                <a:sym typeface="Canva Sans"/>
              </a:rPr>
              <a:t>BLEU thường được tính dựa trên n-gram từ 1 đến 4 (BLEU-1 đến BLEU-4), trong đó BLEU-4 là phiên bản phổ biến nhất. Tuy nhiên, trong OCR, BLEU-1 hoặc BLEU-2 có thể hữu ích hơn vì chúng đánh giá mức độ khớp của các từ và cụm từ ngắn.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13083626" y="-971753"/>
            <a:ext cx="6133104" cy="3501801"/>
          </a:xfrm>
          <a:custGeom>
            <a:avLst/>
            <a:gdLst/>
            <a:ahLst/>
            <a:cxnLst/>
            <a:rect r="r" b="b" t="t" l="l"/>
            <a:pathLst>
              <a:path h="3501801" w="6133104">
                <a:moveTo>
                  <a:pt x="0" y="3501801"/>
                </a:moveTo>
                <a:lnTo>
                  <a:pt x="6133104" y="3501801"/>
                </a:lnTo>
                <a:lnTo>
                  <a:pt x="6133104" y="0"/>
                </a:lnTo>
                <a:lnTo>
                  <a:pt x="0" y="0"/>
                </a:lnTo>
                <a:lnTo>
                  <a:pt x="0" y="3501801"/>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3" id="3"/>
          <p:cNvSpPr/>
          <p:nvPr/>
        </p:nvSpPr>
        <p:spPr>
          <a:xfrm flipH="false" flipV="false" rot="0">
            <a:off x="-3717040" y="8160457"/>
            <a:ext cx="5559738" cy="3174428"/>
          </a:xfrm>
          <a:custGeom>
            <a:avLst/>
            <a:gdLst/>
            <a:ahLst/>
            <a:cxnLst/>
            <a:rect r="r" b="b" t="t" l="l"/>
            <a:pathLst>
              <a:path h="3174428" w="5559738">
                <a:moveTo>
                  <a:pt x="0" y="0"/>
                </a:moveTo>
                <a:lnTo>
                  <a:pt x="5559738" y="0"/>
                </a:lnTo>
                <a:lnTo>
                  <a:pt x="5559738" y="3174428"/>
                </a:lnTo>
                <a:lnTo>
                  <a:pt x="0" y="3174428"/>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aphicFrame>
        <p:nvGraphicFramePr>
          <p:cNvPr name="Table 4" id="4"/>
          <p:cNvGraphicFramePr>
            <a:graphicFrameLocks noGrp="true"/>
          </p:cNvGraphicFramePr>
          <p:nvPr/>
        </p:nvGraphicFramePr>
        <p:xfrm>
          <a:off x="3200400" y="3562350"/>
          <a:ext cx="11487150" cy="3660775"/>
        </p:xfrm>
        <a:graphic>
          <a:graphicData uri="http://schemas.openxmlformats.org/drawingml/2006/table">
            <a:tbl>
              <a:tblPr/>
              <a:tblGrid>
                <a:gridCol w="3489149"/>
                <a:gridCol w="2875612"/>
                <a:gridCol w="2581448"/>
                <a:gridCol w="2540941"/>
              </a:tblGrid>
              <a:tr h="1087645">
                <a:tc>
                  <a:txBody>
                    <a:bodyPr anchor="t" rtlCol="false"/>
                    <a:lstStyle/>
                    <a:p>
                      <a:pPr algn="ctr">
                        <a:lnSpc>
                          <a:spcPts val="2520"/>
                        </a:lnSpc>
                        <a:defRPr/>
                      </a:pPr>
                      <a:r>
                        <a:rPr lang="en-US" sz="1800">
                          <a:solidFill>
                            <a:srgbClr val="000000"/>
                          </a:solidFill>
                          <a:latin typeface="Fira Sans"/>
                          <a:ea typeface="Fira Sans"/>
                          <a:cs typeface="Fira Sans"/>
                          <a:sym typeface="Fira Sans"/>
                        </a:rPr>
                        <a:t>Tiêu chí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Fira Sans"/>
                          <a:ea typeface="Fira Sans"/>
                          <a:cs typeface="Fira Sans"/>
                          <a:sym typeface="Fira Sans"/>
                        </a:rPr>
                        <a:t>BLEU</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Fira Sans"/>
                          <a:ea typeface="Fira Sans"/>
                          <a:cs typeface="Fira Sans"/>
                          <a:sym typeface="Fira Sans"/>
                        </a:rPr>
                        <a:t>CER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Fira Sans"/>
                          <a:ea typeface="Fira Sans"/>
                          <a:cs typeface="Fira Sans"/>
                          <a:sym typeface="Fira Sans"/>
                        </a:rPr>
                        <a:t>WER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6565">
                <a:tc>
                  <a:txBody>
                    <a:bodyPr anchor="t" rtlCol="false"/>
                    <a:lstStyle/>
                    <a:p>
                      <a:pPr algn="ctr">
                        <a:lnSpc>
                          <a:spcPts val="2520"/>
                        </a:lnSpc>
                        <a:defRPr/>
                      </a:pPr>
                      <a:r>
                        <a:rPr lang="en-US" sz="1800">
                          <a:solidFill>
                            <a:srgbClr val="000000"/>
                          </a:solidFill>
                          <a:latin typeface="Fira Sans"/>
                          <a:ea typeface="Fira Sans"/>
                          <a:cs typeface="Fira Sans"/>
                          <a:sym typeface="Fira Sans"/>
                        </a:rPr>
                        <a:t>Pretrain Vintern1B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Fira Sans"/>
                          <a:ea typeface="Fira Sans"/>
                          <a:cs typeface="Fira Sans"/>
                          <a:sym typeface="Fira Sans"/>
                        </a:rPr>
                        <a:t>0.070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Fira Sans"/>
                          <a:ea typeface="Fira Sans"/>
                          <a:cs typeface="Fira Sans"/>
                          <a:sym typeface="Fira Sans"/>
                        </a:rPr>
                        <a:t>1.919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Fira Sans"/>
                          <a:ea typeface="Fira Sans"/>
                          <a:cs typeface="Fira Sans"/>
                          <a:sym typeface="Fira Sans"/>
                        </a:rPr>
                        <a:t>2.263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6565">
                <a:tc>
                  <a:txBody>
                    <a:bodyPr anchor="t" rtlCol="false"/>
                    <a:lstStyle/>
                    <a:p>
                      <a:pPr algn="ctr">
                        <a:lnSpc>
                          <a:spcPts val="2520"/>
                        </a:lnSpc>
                        <a:defRPr/>
                      </a:pPr>
                      <a:r>
                        <a:rPr lang="en-US" sz="1800">
                          <a:solidFill>
                            <a:srgbClr val="000000"/>
                          </a:solidFill>
                          <a:latin typeface="Fira Sans"/>
                          <a:ea typeface="Fira Sans"/>
                          <a:cs typeface="Fira Sans"/>
                          <a:sym typeface="Fira Sans"/>
                        </a:rPr>
                        <a:t>LoRA fine-tune Vintern1B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Fira Sans Bold"/>
                          <a:ea typeface="Fira Sans Bold"/>
                          <a:cs typeface="Fira Sans Bold"/>
                          <a:sym typeface="Fira Sans Bold"/>
                        </a:rPr>
                        <a:t>0.395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Fira Sans Bold"/>
                          <a:ea typeface="Fira Sans Bold"/>
                          <a:cs typeface="Fira Sans Bold"/>
                          <a:sym typeface="Fira Sans Bold"/>
                        </a:rPr>
                        <a:t>0.678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Fira Sans Bold"/>
                          <a:ea typeface="Fira Sans Bold"/>
                          <a:cs typeface="Fira Sans Bold"/>
                          <a:sym typeface="Fira Sans Bold"/>
                        </a:rPr>
                        <a:t>0.856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1315216" y="855348"/>
            <a:ext cx="10877920" cy="1098077"/>
          </a:xfrm>
          <a:prstGeom prst="rect">
            <a:avLst/>
          </a:prstGeom>
        </p:spPr>
        <p:txBody>
          <a:bodyPr anchor="t" rtlCol="false" tIns="0" lIns="0" bIns="0" rIns="0">
            <a:spAutoFit/>
          </a:bodyPr>
          <a:lstStyle/>
          <a:p>
            <a:pPr algn="l" marL="0" indent="0" lvl="0">
              <a:lnSpc>
                <a:spcPts val="8497"/>
              </a:lnSpc>
              <a:spcBef>
                <a:spcPct val="0"/>
              </a:spcBef>
            </a:pPr>
            <a:r>
              <a:rPr lang="en-US" b="true" sz="7725">
                <a:solidFill>
                  <a:srgbClr val="000000"/>
                </a:solidFill>
                <a:latin typeface="Fira Sans Semi-Bold"/>
                <a:ea typeface="Fira Sans Semi-Bold"/>
                <a:cs typeface="Fira Sans Semi-Bold"/>
                <a:sym typeface="Fira Sans Semi-Bold"/>
              </a:rPr>
              <a:t>Thực nghiệm và kết quả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78507" y="4043709"/>
            <a:ext cx="11767177" cy="5138624"/>
            <a:chOff x="0" y="0"/>
            <a:chExt cx="15689570" cy="6851498"/>
          </a:xfrm>
        </p:grpSpPr>
        <p:sp>
          <p:nvSpPr>
            <p:cNvPr name="AutoShape 3" id="3"/>
            <p:cNvSpPr/>
            <p:nvPr/>
          </p:nvSpPr>
          <p:spPr>
            <a:xfrm flipH="true">
              <a:off x="0" y="1126733"/>
              <a:ext cx="14521113" cy="0"/>
            </a:xfrm>
            <a:prstGeom prst="line">
              <a:avLst/>
            </a:prstGeom>
            <a:ln cap="rnd" w="90387">
              <a:solidFill>
                <a:srgbClr val="86C7ED"/>
              </a:solidFill>
              <a:prstDash val="sysDot"/>
              <a:headEnd type="none" len="sm" w="sm"/>
              <a:tailEnd type="none" len="sm" w="sm"/>
            </a:ln>
          </p:spPr>
        </p:sp>
        <p:sp>
          <p:nvSpPr>
            <p:cNvPr name="TextBox 4" id="4"/>
            <p:cNvSpPr txBox="true"/>
            <p:nvPr/>
          </p:nvSpPr>
          <p:spPr>
            <a:xfrm rot="0">
              <a:off x="0" y="-66675"/>
              <a:ext cx="15689570" cy="758639"/>
            </a:xfrm>
            <a:prstGeom prst="rect">
              <a:avLst/>
            </a:prstGeom>
          </p:spPr>
          <p:txBody>
            <a:bodyPr anchor="t" rtlCol="false" tIns="0" lIns="0" bIns="0" rIns="0">
              <a:spAutoFit/>
            </a:bodyPr>
            <a:lstStyle/>
            <a:p>
              <a:pPr algn="just">
                <a:lnSpc>
                  <a:spcPts val="4782"/>
                </a:lnSpc>
              </a:pPr>
              <a:r>
                <a:rPr lang="en-US" sz="3416">
                  <a:solidFill>
                    <a:srgbClr val="000000"/>
                  </a:solidFill>
                  <a:latin typeface="Fira Sans"/>
                  <a:ea typeface="Fira Sans"/>
                  <a:cs typeface="Fira Sans"/>
                  <a:sym typeface="Fira Sans"/>
                </a:rPr>
                <a:t>Giới thiệu bài toán</a:t>
              </a:r>
            </a:p>
          </p:txBody>
        </p:sp>
        <p:sp>
          <p:nvSpPr>
            <p:cNvPr name="AutoShape 5" id="5"/>
            <p:cNvSpPr/>
            <p:nvPr/>
          </p:nvSpPr>
          <p:spPr>
            <a:xfrm flipH="true">
              <a:off x="0" y="2546626"/>
              <a:ext cx="14521113" cy="0"/>
            </a:xfrm>
            <a:prstGeom prst="line">
              <a:avLst/>
            </a:prstGeom>
            <a:ln cap="rnd" w="90387">
              <a:solidFill>
                <a:srgbClr val="86C7ED"/>
              </a:solidFill>
              <a:prstDash val="sysDot"/>
              <a:headEnd type="none" len="sm" w="sm"/>
              <a:tailEnd type="none" len="sm" w="sm"/>
            </a:ln>
          </p:spPr>
        </p:sp>
        <p:sp>
          <p:nvSpPr>
            <p:cNvPr name="TextBox 6" id="6"/>
            <p:cNvSpPr txBox="true"/>
            <p:nvPr/>
          </p:nvSpPr>
          <p:spPr>
            <a:xfrm rot="0">
              <a:off x="0" y="1365474"/>
              <a:ext cx="15689570" cy="746383"/>
            </a:xfrm>
            <a:prstGeom prst="rect">
              <a:avLst/>
            </a:prstGeom>
          </p:spPr>
          <p:txBody>
            <a:bodyPr anchor="t" rtlCol="false" tIns="0" lIns="0" bIns="0" rIns="0">
              <a:spAutoFit/>
            </a:bodyPr>
            <a:lstStyle/>
            <a:p>
              <a:pPr algn="l" marL="0" indent="0" lvl="0">
                <a:lnSpc>
                  <a:spcPts val="4782"/>
                </a:lnSpc>
                <a:spcBef>
                  <a:spcPct val="0"/>
                </a:spcBef>
              </a:pPr>
              <a:r>
                <a:rPr lang="en-US" sz="3416">
                  <a:solidFill>
                    <a:srgbClr val="000000"/>
                  </a:solidFill>
                  <a:latin typeface="Fira Sans"/>
                  <a:ea typeface="Fira Sans"/>
                  <a:cs typeface="Fira Sans"/>
                  <a:sym typeface="Fira Sans"/>
                </a:rPr>
                <a:t>Các nghiên cứu liên quan</a:t>
              </a:r>
            </a:p>
          </p:txBody>
        </p:sp>
        <p:sp>
          <p:nvSpPr>
            <p:cNvPr name="AutoShape 7" id="7"/>
            <p:cNvSpPr/>
            <p:nvPr/>
          </p:nvSpPr>
          <p:spPr>
            <a:xfrm flipH="true">
              <a:off x="0" y="3966519"/>
              <a:ext cx="14521113" cy="0"/>
            </a:xfrm>
            <a:prstGeom prst="line">
              <a:avLst/>
            </a:prstGeom>
            <a:ln cap="rnd" w="90387">
              <a:solidFill>
                <a:srgbClr val="86C7ED"/>
              </a:solidFill>
              <a:prstDash val="sysDot"/>
              <a:headEnd type="none" len="sm" w="sm"/>
              <a:tailEnd type="none" len="sm" w="sm"/>
            </a:ln>
          </p:spPr>
        </p:sp>
        <p:sp>
          <p:nvSpPr>
            <p:cNvPr name="TextBox 8" id="8"/>
            <p:cNvSpPr txBox="true"/>
            <p:nvPr/>
          </p:nvSpPr>
          <p:spPr>
            <a:xfrm rot="0">
              <a:off x="0" y="2785367"/>
              <a:ext cx="15689570" cy="746383"/>
            </a:xfrm>
            <a:prstGeom prst="rect">
              <a:avLst/>
            </a:prstGeom>
          </p:spPr>
          <p:txBody>
            <a:bodyPr anchor="t" rtlCol="false" tIns="0" lIns="0" bIns="0" rIns="0">
              <a:spAutoFit/>
            </a:bodyPr>
            <a:lstStyle/>
            <a:p>
              <a:pPr algn="l" marL="0" indent="0" lvl="0">
                <a:lnSpc>
                  <a:spcPts val="4782"/>
                </a:lnSpc>
                <a:spcBef>
                  <a:spcPct val="0"/>
                </a:spcBef>
              </a:pPr>
              <a:r>
                <a:rPr lang="en-US" sz="3416">
                  <a:solidFill>
                    <a:srgbClr val="000000"/>
                  </a:solidFill>
                  <a:latin typeface="Fira Sans"/>
                  <a:ea typeface="Fira Sans"/>
                  <a:cs typeface="Fira Sans"/>
                  <a:sym typeface="Fira Sans"/>
                </a:rPr>
                <a:t>Phương pháp đề xuất</a:t>
              </a:r>
            </a:p>
          </p:txBody>
        </p:sp>
        <p:sp>
          <p:nvSpPr>
            <p:cNvPr name="AutoShape 9" id="9"/>
            <p:cNvSpPr/>
            <p:nvPr/>
          </p:nvSpPr>
          <p:spPr>
            <a:xfrm flipH="true">
              <a:off x="0" y="5386412"/>
              <a:ext cx="14521113" cy="0"/>
            </a:xfrm>
            <a:prstGeom prst="line">
              <a:avLst/>
            </a:prstGeom>
            <a:ln cap="rnd" w="90387">
              <a:solidFill>
                <a:srgbClr val="86C7ED"/>
              </a:solidFill>
              <a:prstDash val="sysDot"/>
              <a:headEnd type="none" len="sm" w="sm"/>
              <a:tailEnd type="none" len="sm" w="sm"/>
            </a:ln>
          </p:spPr>
        </p:sp>
        <p:sp>
          <p:nvSpPr>
            <p:cNvPr name="TextBox 10" id="10"/>
            <p:cNvSpPr txBox="true"/>
            <p:nvPr/>
          </p:nvSpPr>
          <p:spPr>
            <a:xfrm rot="0">
              <a:off x="0" y="4205260"/>
              <a:ext cx="15689570" cy="746383"/>
            </a:xfrm>
            <a:prstGeom prst="rect">
              <a:avLst/>
            </a:prstGeom>
          </p:spPr>
          <p:txBody>
            <a:bodyPr anchor="t" rtlCol="false" tIns="0" lIns="0" bIns="0" rIns="0">
              <a:spAutoFit/>
            </a:bodyPr>
            <a:lstStyle/>
            <a:p>
              <a:pPr algn="l" marL="0" indent="0" lvl="0">
                <a:lnSpc>
                  <a:spcPts val="4782"/>
                </a:lnSpc>
                <a:spcBef>
                  <a:spcPct val="0"/>
                </a:spcBef>
              </a:pPr>
              <a:r>
                <a:rPr lang="en-US" sz="3416">
                  <a:solidFill>
                    <a:srgbClr val="000000"/>
                  </a:solidFill>
                  <a:latin typeface="Fira Sans"/>
                  <a:ea typeface="Fira Sans"/>
                  <a:cs typeface="Fira Sans"/>
                  <a:sym typeface="Fira Sans"/>
                </a:rPr>
                <a:t>Thực nghiệm và đánh giá </a:t>
              </a:r>
            </a:p>
          </p:txBody>
        </p:sp>
        <p:sp>
          <p:nvSpPr>
            <p:cNvPr name="AutoShape 11" id="11"/>
            <p:cNvSpPr/>
            <p:nvPr/>
          </p:nvSpPr>
          <p:spPr>
            <a:xfrm flipH="true">
              <a:off x="0" y="6806305"/>
              <a:ext cx="14521113" cy="0"/>
            </a:xfrm>
            <a:prstGeom prst="line">
              <a:avLst/>
            </a:prstGeom>
            <a:ln cap="rnd" w="90387">
              <a:solidFill>
                <a:srgbClr val="86C7ED"/>
              </a:solidFill>
              <a:prstDash val="sysDot"/>
              <a:headEnd type="none" len="sm" w="sm"/>
              <a:tailEnd type="none" len="sm" w="sm"/>
            </a:ln>
          </p:spPr>
        </p:sp>
        <p:sp>
          <p:nvSpPr>
            <p:cNvPr name="TextBox 12" id="12"/>
            <p:cNvSpPr txBox="true"/>
            <p:nvPr/>
          </p:nvSpPr>
          <p:spPr>
            <a:xfrm rot="0">
              <a:off x="0" y="5625153"/>
              <a:ext cx="15689570" cy="746383"/>
            </a:xfrm>
            <a:prstGeom prst="rect">
              <a:avLst/>
            </a:prstGeom>
          </p:spPr>
          <p:txBody>
            <a:bodyPr anchor="t" rtlCol="false" tIns="0" lIns="0" bIns="0" rIns="0">
              <a:spAutoFit/>
            </a:bodyPr>
            <a:lstStyle/>
            <a:p>
              <a:pPr algn="l" marL="0" indent="0" lvl="0">
                <a:lnSpc>
                  <a:spcPts val="4782"/>
                </a:lnSpc>
                <a:spcBef>
                  <a:spcPct val="0"/>
                </a:spcBef>
              </a:pPr>
              <a:r>
                <a:rPr lang="en-US" sz="3416">
                  <a:solidFill>
                    <a:srgbClr val="000000"/>
                  </a:solidFill>
                  <a:latin typeface="Fira Sans"/>
                  <a:ea typeface="Fira Sans"/>
                  <a:cs typeface="Fira Sans"/>
                  <a:sym typeface="Fira Sans"/>
                </a:rPr>
                <a:t>Kết luận</a:t>
              </a:r>
            </a:p>
          </p:txBody>
        </p:sp>
      </p:grpSp>
      <p:grpSp>
        <p:nvGrpSpPr>
          <p:cNvPr name="Group 13" id="13"/>
          <p:cNvGrpSpPr/>
          <p:nvPr/>
        </p:nvGrpSpPr>
        <p:grpSpPr>
          <a:xfrm rot="-10800000">
            <a:off x="-1772715" y="-3113068"/>
            <a:ext cx="15839149" cy="6226137"/>
            <a:chOff x="0" y="0"/>
            <a:chExt cx="13666499" cy="5372100"/>
          </a:xfrm>
        </p:grpSpPr>
        <p:sp>
          <p:nvSpPr>
            <p:cNvPr name="Freeform 14" id="14"/>
            <p:cNvSpPr/>
            <p:nvPr/>
          </p:nvSpPr>
          <p:spPr>
            <a:xfrm flipH="false" flipV="false" rot="0">
              <a:off x="0" y="0"/>
              <a:ext cx="13666499" cy="5372100"/>
            </a:xfrm>
            <a:custGeom>
              <a:avLst/>
              <a:gdLst/>
              <a:ahLst/>
              <a:cxnLst/>
              <a:rect r="r" b="b" t="t" l="l"/>
              <a:pathLst>
                <a:path h="5372100" w="13666499">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name="Freeform 15" id="15"/>
          <p:cNvSpPr/>
          <p:nvPr/>
        </p:nvSpPr>
        <p:spPr>
          <a:xfrm flipH="false" flipV="true" rot="0">
            <a:off x="11582343" y="-1359365"/>
            <a:ext cx="7816401" cy="4462908"/>
          </a:xfrm>
          <a:custGeom>
            <a:avLst/>
            <a:gdLst/>
            <a:ahLst/>
            <a:cxnLst/>
            <a:rect r="r" b="b" t="t" l="l"/>
            <a:pathLst>
              <a:path h="4462908" w="7816401">
                <a:moveTo>
                  <a:pt x="0" y="4462908"/>
                </a:moveTo>
                <a:lnTo>
                  <a:pt x="7816401" y="4462908"/>
                </a:lnTo>
                <a:lnTo>
                  <a:pt x="7816401" y="0"/>
                </a:lnTo>
                <a:lnTo>
                  <a:pt x="0" y="0"/>
                </a:lnTo>
                <a:lnTo>
                  <a:pt x="0" y="4462908"/>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TextBox 16" id="16"/>
          <p:cNvSpPr txBox="true"/>
          <p:nvPr/>
        </p:nvSpPr>
        <p:spPr>
          <a:xfrm rot="0">
            <a:off x="3005265" y="1095375"/>
            <a:ext cx="5973599" cy="1149350"/>
          </a:xfrm>
          <a:prstGeom prst="rect">
            <a:avLst/>
          </a:prstGeom>
        </p:spPr>
        <p:txBody>
          <a:bodyPr anchor="t" rtlCol="false" tIns="0" lIns="0" bIns="0" rIns="0">
            <a:spAutoFit/>
          </a:bodyPr>
          <a:lstStyle/>
          <a:p>
            <a:pPr algn="l" marL="0" indent="0" lvl="0">
              <a:lnSpc>
                <a:spcPts val="8800"/>
              </a:lnSpc>
              <a:spcBef>
                <a:spcPct val="0"/>
              </a:spcBef>
            </a:pPr>
            <a:r>
              <a:rPr lang="en-US" b="true" sz="8000">
                <a:solidFill>
                  <a:srgbClr val="FFFFFF"/>
                </a:solidFill>
                <a:latin typeface="Fira Sans Semi-Bold"/>
                <a:ea typeface="Fira Sans Semi-Bold"/>
                <a:cs typeface="Fira Sans Semi-Bold"/>
                <a:sym typeface="Fira Sans Semi-Bold"/>
              </a:rPr>
              <a:t>Nội dung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13083626" y="-971753"/>
            <a:ext cx="6133104" cy="3501801"/>
          </a:xfrm>
          <a:custGeom>
            <a:avLst/>
            <a:gdLst/>
            <a:ahLst/>
            <a:cxnLst/>
            <a:rect r="r" b="b" t="t" l="l"/>
            <a:pathLst>
              <a:path h="3501801" w="6133104">
                <a:moveTo>
                  <a:pt x="0" y="3501801"/>
                </a:moveTo>
                <a:lnTo>
                  <a:pt x="6133104" y="3501801"/>
                </a:lnTo>
                <a:lnTo>
                  <a:pt x="6133104" y="0"/>
                </a:lnTo>
                <a:lnTo>
                  <a:pt x="0" y="0"/>
                </a:lnTo>
                <a:lnTo>
                  <a:pt x="0" y="3501801"/>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3" id="3"/>
          <p:cNvSpPr/>
          <p:nvPr/>
        </p:nvSpPr>
        <p:spPr>
          <a:xfrm flipH="false" flipV="false" rot="0">
            <a:off x="-3717040" y="8160457"/>
            <a:ext cx="5559738" cy="3174428"/>
          </a:xfrm>
          <a:custGeom>
            <a:avLst/>
            <a:gdLst/>
            <a:ahLst/>
            <a:cxnLst/>
            <a:rect r="r" b="b" t="t" l="l"/>
            <a:pathLst>
              <a:path h="3174428" w="5559738">
                <a:moveTo>
                  <a:pt x="0" y="0"/>
                </a:moveTo>
                <a:lnTo>
                  <a:pt x="5559738" y="0"/>
                </a:lnTo>
                <a:lnTo>
                  <a:pt x="5559738" y="3174428"/>
                </a:lnTo>
                <a:lnTo>
                  <a:pt x="0" y="3174428"/>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4" id="4"/>
          <p:cNvSpPr/>
          <p:nvPr/>
        </p:nvSpPr>
        <p:spPr>
          <a:xfrm flipH="false" flipV="false" rot="0">
            <a:off x="1182484" y="2530048"/>
            <a:ext cx="9181852" cy="4920759"/>
          </a:xfrm>
          <a:custGeom>
            <a:avLst/>
            <a:gdLst/>
            <a:ahLst/>
            <a:cxnLst/>
            <a:rect r="r" b="b" t="t" l="l"/>
            <a:pathLst>
              <a:path h="4920759" w="9181852">
                <a:moveTo>
                  <a:pt x="0" y="0"/>
                </a:moveTo>
                <a:lnTo>
                  <a:pt x="9181852" y="0"/>
                </a:lnTo>
                <a:lnTo>
                  <a:pt x="9181852" y="4920759"/>
                </a:lnTo>
                <a:lnTo>
                  <a:pt x="0" y="4920759"/>
                </a:lnTo>
                <a:lnTo>
                  <a:pt x="0" y="0"/>
                </a:lnTo>
                <a:close/>
              </a:path>
            </a:pathLst>
          </a:custGeom>
          <a:blipFill>
            <a:blip r:embed="rId4"/>
            <a:stretch>
              <a:fillRect l="0" t="0" r="0" b="0"/>
            </a:stretch>
          </a:blipFill>
        </p:spPr>
      </p:sp>
      <p:sp>
        <p:nvSpPr>
          <p:cNvPr name="TextBox 5" id="5"/>
          <p:cNvSpPr txBox="true"/>
          <p:nvPr/>
        </p:nvSpPr>
        <p:spPr>
          <a:xfrm rot="0">
            <a:off x="1315216" y="855348"/>
            <a:ext cx="10877920" cy="1098077"/>
          </a:xfrm>
          <a:prstGeom prst="rect">
            <a:avLst/>
          </a:prstGeom>
        </p:spPr>
        <p:txBody>
          <a:bodyPr anchor="t" rtlCol="false" tIns="0" lIns="0" bIns="0" rIns="0">
            <a:spAutoFit/>
          </a:bodyPr>
          <a:lstStyle/>
          <a:p>
            <a:pPr algn="l" marL="0" indent="0" lvl="0">
              <a:lnSpc>
                <a:spcPts val="8497"/>
              </a:lnSpc>
              <a:spcBef>
                <a:spcPct val="0"/>
              </a:spcBef>
            </a:pPr>
            <a:r>
              <a:rPr lang="en-US" b="true" sz="7725">
                <a:solidFill>
                  <a:srgbClr val="000000"/>
                </a:solidFill>
                <a:latin typeface="Fira Sans Semi-Bold"/>
                <a:ea typeface="Fira Sans Semi-Bold"/>
                <a:cs typeface="Fira Sans Semi-Bold"/>
                <a:sym typeface="Fira Sans Semi-Bold"/>
              </a:rPr>
              <a:t>Thực nghiệm và kết quả </a:t>
            </a:r>
          </a:p>
        </p:txBody>
      </p:sp>
      <p:sp>
        <p:nvSpPr>
          <p:cNvPr name="TextBox 6" id="6"/>
          <p:cNvSpPr txBox="true"/>
          <p:nvPr/>
        </p:nvSpPr>
        <p:spPr>
          <a:xfrm rot="0">
            <a:off x="11150269" y="4320176"/>
            <a:ext cx="6509081" cy="4938124"/>
          </a:xfrm>
          <a:prstGeom prst="rect">
            <a:avLst/>
          </a:prstGeom>
        </p:spPr>
        <p:txBody>
          <a:bodyPr anchor="t" rtlCol="false" tIns="0" lIns="0" bIns="0" rIns="0">
            <a:spAutoFit/>
          </a:bodyPr>
          <a:lstStyle/>
          <a:p>
            <a:pPr algn="l">
              <a:lnSpc>
                <a:spcPts val="3969"/>
              </a:lnSpc>
            </a:pPr>
            <a:r>
              <a:rPr lang="en-US" sz="2835" spc="-56">
                <a:solidFill>
                  <a:srgbClr val="000000"/>
                </a:solidFill>
                <a:latin typeface="Fira Sans Light"/>
                <a:ea typeface="Fira Sans Light"/>
                <a:cs typeface="Fira Sans Light"/>
                <a:sym typeface="Fira Sans Light"/>
              </a:rPr>
              <a:t>Accuracy: 86.47% trên tập dữ liệu, cho</a:t>
            </a:r>
            <a:r>
              <a:rPr lang="en-US" sz="2835" spc="-56" u="none">
                <a:solidFill>
                  <a:srgbClr val="000000"/>
                </a:solidFill>
                <a:latin typeface="Fira Sans Light"/>
                <a:ea typeface="Fira Sans Light"/>
                <a:cs typeface="Fira Sans Light"/>
                <a:sym typeface="Fira Sans Light"/>
              </a:rPr>
              <a:t> thấy hệ thống có khả năng đánh giá khá tốt.</a:t>
            </a:r>
          </a:p>
          <a:p>
            <a:pPr algn="l">
              <a:lnSpc>
                <a:spcPts val="3969"/>
              </a:lnSpc>
            </a:pPr>
            <a:r>
              <a:rPr lang="en-US" sz="2835" spc="-56" u="none">
                <a:solidFill>
                  <a:srgbClr val="000000"/>
                </a:solidFill>
                <a:latin typeface="Fira Sans Light"/>
                <a:ea typeface="Fira Sans Light"/>
                <a:cs typeface="Fira Sans Light"/>
                <a:sym typeface="Fira Sans Light"/>
              </a:rPr>
              <a:t>Cả "YES" và "NO" có precision, recall và F1-score tương đối đồng đều (khoảng 0.86-0.89), chứng tỏ mô hình không thiên lệch quá nhiều giữa hai lớp.</a:t>
            </a:r>
          </a:p>
          <a:p>
            <a:pPr algn="l" marL="0" indent="0" lvl="0">
              <a:lnSpc>
                <a:spcPts val="3969"/>
              </a:lnSpc>
              <a:spcBef>
                <a:spcPct val="0"/>
              </a:spcBef>
            </a:pPr>
          </a:p>
          <a:p>
            <a:pPr algn="l" marL="0" indent="0" lvl="0">
              <a:lnSpc>
                <a:spcPts val="3969"/>
              </a:lnSpc>
              <a:spcBef>
                <a:spcPct val="0"/>
              </a:spcBef>
            </a:pPr>
          </a:p>
          <a:p>
            <a:pPr algn="l" marL="0" indent="0" lvl="0">
              <a:lnSpc>
                <a:spcPts val="3969"/>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2293352" y="-467139"/>
            <a:ext cx="7945947" cy="4810900"/>
            <a:chOff x="0" y="0"/>
            <a:chExt cx="8872855" cy="5372100"/>
          </a:xfrm>
        </p:grpSpPr>
        <p:sp>
          <p:nvSpPr>
            <p:cNvPr name="Freeform 3" id="3"/>
            <p:cNvSpPr/>
            <p:nvPr/>
          </p:nvSpPr>
          <p:spPr>
            <a:xfrm flipH="false" flipV="false" rot="0">
              <a:off x="0" y="0"/>
              <a:ext cx="8872855" cy="5372100"/>
            </a:xfrm>
            <a:custGeom>
              <a:avLst/>
              <a:gdLst/>
              <a:ahLst/>
              <a:cxnLst/>
              <a:rect r="r" b="b" t="t" l="l"/>
              <a:pathLst>
                <a:path h="5372100" w="8872855">
                  <a:moveTo>
                    <a:pt x="7322185" y="0"/>
                  </a:moveTo>
                  <a:lnTo>
                    <a:pt x="1550670" y="0"/>
                  </a:lnTo>
                  <a:lnTo>
                    <a:pt x="0" y="2686050"/>
                  </a:lnTo>
                  <a:lnTo>
                    <a:pt x="1550670" y="5372100"/>
                  </a:lnTo>
                  <a:lnTo>
                    <a:pt x="7322185" y="5372100"/>
                  </a:lnTo>
                  <a:lnTo>
                    <a:pt x="8872855" y="2686050"/>
                  </a:lnTo>
                  <a:lnTo>
                    <a:pt x="7322185" y="0"/>
                  </a:lnTo>
                  <a:close/>
                </a:path>
              </a:pathLst>
            </a:custGeom>
            <a:solidFill>
              <a:srgbClr val="A066CB"/>
            </a:solidFill>
          </p:spPr>
        </p:sp>
      </p:grpSp>
      <p:grpSp>
        <p:nvGrpSpPr>
          <p:cNvPr name="Group 4" id="4"/>
          <p:cNvGrpSpPr>
            <a:grpSpLocks noChangeAspect="true"/>
          </p:cNvGrpSpPr>
          <p:nvPr/>
        </p:nvGrpSpPr>
        <p:grpSpPr>
          <a:xfrm rot="0">
            <a:off x="11640686" y="1247111"/>
            <a:ext cx="9251278" cy="8011189"/>
            <a:chOff x="0" y="0"/>
            <a:chExt cx="4282440" cy="3708400"/>
          </a:xfrm>
        </p:grpSpPr>
        <p:sp>
          <p:nvSpPr>
            <p:cNvPr name="Freeform 5" id="5"/>
            <p:cNvSpPr/>
            <p:nvPr/>
          </p:nvSpPr>
          <p:spPr>
            <a:xfrm flipH="true" flipV="false" rot="0">
              <a:off x="0" y="0"/>
              <a:ext cx="4282440" cy="3708400"/>
            </a:xfrm>
            <a:custGeom>
              <a:avLst/>
              <a:gdLst/>
              <a:ahLst/>
              <a:cxnLst/>
              <a:rect r="r" b="b" t="t" l="l"/>
              <a:pathLst>
                <a:path h="3708400" w="4282440">
                  <a:moveTo>
                    <a:pt x="1070610" y="0"/>
                  </a:moveTo>
                  <a:lnTo>
                    <a:pt x="3211830" y="0"/>
                  </a:lnTo>
                  <a:lnTo>
                    <a:pt x="4282440" y="1854200"/>
                  </a:lnTo>
                  <a:lnTo>
                    <a:pt x="3211830" y="3708400"/>
                  </a:lnTo>
                  <a:lnTo>
                    <a:pt x="1070610" y="3708400"/>
                  </a:lnTo>
                  <a:lnTo>
                    <a:pt x="0" y="1854200"/>
                  </a:lnTo>
                  <a:close/>
                </a:path>
              </a:pathLst>
            </a:custGeom>
            <a:blipFill>
              <a:blip r:embed="rId2"/>
              <a:stretch>
                <a:fillRect l="0" t="0" r="-29893" b="0"/>
              </a:stretch>
            </a:blipFill>
          </p:spPr>
        </p:sp>
      </p:grpSp>
      <p:grpSp>
        <p:nvGrpSpPr>
          <p:cNvPr name="Group 6" id="6"/>
          <p:cNvGrpSpPr/>
          <p:nvPr/>
        </p:nvGrpSpPr>
        <p:grpSpPr>
          <a:xfrm rot="-10800000">
            <a:off x="13226828" y="9258300"/>
            <a:ext cx="7384961" cy="6226137"/>
            <a:chOff x="0" y="0"/>
            <a:chExt cx="6371968" cy="5372100"/>
          </a:xfrm>
        </p:grpSpPr>
        <p:sp>
          <p:nvSpPr>
            <p:cNvPr name="Freeform 7" id="7"/>
            <p:cNvSpPr/>
            <p:nvPr/>
          </p:nvSpPr>
          <p:spPr>
            <a:xfrm flipH="false" flipV="false" rot="0">
              <a:off x="0" y="0"/>
              <a:ext cx="6371968" cy="5372100"/>
            </a:xfrm>
            <a:custGeom>
              <a:avLst/>
              <a:gdLst/>
              <a:ahLst/>
              <a:cxnLst/>
              <a:rect r="r" b="b" t="t" l="l"/>
              <a:pathLst>
                <a:path h="5372100" w="6371968">
                  <a:moveTo>
                    <a:pt x="4821298" y="0"/>
                  </a:moveTo>
                  <a:lnTo>
                    <a:pt x="1550670" y="0"/>
                  </a:lnTo>
                  <a:lnTo>
                    <a:pt x="0" y="2686050"/>
                  </a:lnTo>
                  <a:lnTo>
                    <a:pt x="1550670" y="5372100"/>
                  </a:lnTo>
                  <a:lnTo>
                    <a:pt x="4821298" y="5372100"/>
                  </a:lnTo>
                  <a:lnTo>
                    <a:pt x="6371968" y="2686050"/>
                  </a:lnTo>
                  <a:lnTo>
                    <a:pt x="4821298" y="0"/>
                  </a:lnTo>
                  <a:close/>
                </a:path>
              </a:pathLst>
            </a:custGeom>
            <a:solidFill>
              <a:srgbClr val="1836B2"/>
            </a:solidFill>
          </p:spPr>
        </p:sp>
      </p:grpSp>
      <p:grpSp>
        <p:nvGrpSpPr>
          <p:cNvPr name="Group 8" id="8"/>
          <p:cNvGrpSpPr/>
          <p:nvPr/>
        </p:nvGrpSpPr>
        <p:grpSpPr>
          <a:xfrm rot="-10800000">
            <a:off x="11882352" y="8782041"/>
            <a:ext cx="4711177" cy="6226137"/>
            <a:chOff x="0" y="0"/>
            <a:chExt cx="4064946" cy="5372100"/>
          </a:xfrm>
        </p:grpSpPr>
        <p:sp>
          <p:nvSpPr>
            <p:cNvPr name="Freeform 9" id="9"/>
            <p:cNvSpPr/>
            <p:nvPr/>
          </p:nvSpPr>
          <p:spPr>
            <a:xfrm flipH="false" flipV="false" rot="0">
              <a:off x="0" y="0"/>
              <a:ext cx="4064946" cy="5372100"/>
            </a:xfrm>
            <a:custGeom>
              <a:avLst/>
              <a:gdLst/>
              <a:ahLst/>
              <a:cxnLst/>
              <a:rect r="r" b="b" t="t" l="l"/>
              <a:pathLst>
                <a:path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p:spPr>
        </p:sp>
      </p:grpSp>
      <p:sp>
        <p:nvSpPr>
          <p:cNvPr name="Freeform 10" id="10"/>
          <p:cNvSpPr/>
          <p:nvPr/>
        </p:nvSpPr>
        <p:spPr>
          <a:xfrm flipH="false" flipV="false" rot="0">
            <a:off x="2762807" y="2258701"/>
            <a:ext cx="5522266" cy="5432065"/>
          </a:xfrm>
          <a:custGeom>
            <a:avLst/>
            <a:gdLst/>
            <a:ahLst/>
            <a:cxnLst/>
            <a:rect r="r" b="b" t="t" l="l"/>
            <a:pathLst>
              <a:path h="5432065" w="5522266">
                <a:moveTo>
                  <a:pt x="0" y="0"/>
                </a:moveTo>
                <a:lnTo>
                  <a:pt x="5522266" y="0"/>
                </a:lnTo>
                <a:lnTo>
                  <a:pt x="5522266" y="5432065"/>
                </a:lnTo>
                <a:lnTo>
                  <a:pt x="0" y="5432065"/>
                </a:lnTo>
                <a:lnTo>
                  <a:pt x="0" y="0"/>
                </a:lnTo>
                <a:close/>
              </a:path>
            </a:pathLst>
          </a:custGeom>
          <a:blipFill>
            <a:blip r:embed="rId3"/>
            <a:stretch>
              <a:fillRect l="0" t="0" r="0" b="0"/>
            </a:stretch>
          </a:blipFill>
        </p:spPr>
      </p:sp>
      <p:sp>
        <p:nvSpPr>
          <p:cNvPr name="TextBox 11" id="11"/>
          <p:cNvSpPr txBox="true"/>
          <p:nvPr/>
        </p:nvSpPr>
        <p:spPr>
          <a:xfrm rot="0">
            <a:off x="762766" y="798486"/>
            <a:ext cx="10877920" cy="1098077"/>
          </a:xfrm>
          <a:prstGeom prst="rect">
            <a:avLst/>
          </a:prstGeom>
        </p:spPr>
        <p:txBody>
          <a:bodyPr anchor="t" rtlCol="false" tIns="0" lIns="0" bIns="0" rIns="0">
            <a:spAutoFit/>
          </a:bodyPr>
          <a:lstStyle/>
          <a:p>
            <a:pPr algn="l" marL="0" indent="0" lvl="0">
              <a:lnSpc>
                <a:spcPts val="8497"/>
              </a:lnSpc>
              <a:spcBef>
                <a:spcPct val="0"/>
              </a:spcBef>
            </a:pPr>
            <a:r>
              <a:rPr lang="en-US" b="true" sz="7725">
                <a:solidFill>
                  <a:srgbClr val="000000"/>
                </a:solidFill>
                <a:latin typeface="Fira Sans Semi-Bold"/>
                <a:ea typeface="Fira Sans Semi-Bold"/>
                <a:cs typeface="Fira Sans Semi-Bold"/>
                <a:sym typeface="Fira Sans Semi-Bold"/>
              </a:rPr>
              <a:t>Thực nghiệm và kết quả </a:t>
            </a:r>
          </a:p>
        </p:txBody>
      </p:sp>
      <p:sp>
        <p:nvSpPr>
          <p:cNvPr name="TextBox 12" id="12"/>
          <p:cNvSpPr txBox="true"/>
          <p:nvPr/>
        </p:nvSpPr>
        <p:spPr>
          <a:xfrm rot="0">
            <a:off x="457966" y="8014804"/>
            <a:ext cx="11982820" cy="2806700"/>
          </a:xfrm>
          <a:prstGeom prst="rect">
            <a:avLst/>
          </a:prstGeom>
        </p:spPr>
        <p:txBody>
          <a:bodyPr anchor="t" rtlCol="false" tIns="0" lIns="0" bIns="0" rIns="0">
            <a:spAutoFit/>
          </a:bodyPr>
          <a:lstStyle/>
          <a:p>
            <a:pPr algn="l" marL="431799" indent="-215899" lvl="1">
              <a:lnSpc>
                <a:spcPts val="2799"/>
              </a:lnSpc>
              <a:buFont typeface="Arial"/>
              <a:buChar char="•"/>
            </a:pPr>
            <a:r>
              <a:rPr lang="en-US" sz="1999" spc="-39">
                <a:solidFill>
                  <a:srgbClr val="000000"/>
                </a:solidFill>
                <a:latin typeface="Fira Sans Light"/>
                <a:ea typeface="Fira Sans Light"/>
                <a:cs typeface="Fira Sans Light"/>
                <a:sym typeface="Fira Sans Light"/>
              </a:rPr>
              <a:t>Mô hình LLama vẫn dự đoán ra giá trị "INVALID" (không phải “YES”/”NO”) như “Không.”, “YES.”, “NO.”</a:t>
            </a:r>
          </a:p>
          <a:p>
            <a:pPr algn="l" marL="431799" indent="-215899" lvl="1">
              <a:lnSpc>
                <a:spcPts val="2799"/>
              </a:lnSpc>
              <a:buFont typeface="Arial"/>
              <a:buChar char="•"/>
            </a:pPr>
            <a:r>
              <a:rPr lang="en-US" sz="1999" spc="-39" u="none">
                <a:solidFill>
                  <a:srgbClr val="000000"/>
                </a:solidFill>
                <a:latin typeface="Fira Sans Light"/>
                <a:ea typeface="Fira Sans Light"/>
                <a:cs typeface="Fira Sans Light"/>
                <a:sym typeface="Fira Sans Light"/>
              </a:rPr>
              <a:t>86 trường hợp "NO" bị nhầm thành "YES" và 82 trường hợp "YES" bị nhầm thành "NO", cho thấy còn khoảng 12% lỗi cần cải thiện.</a:t>
            </a:r>
          </a:p>
          <a:p>
            <a:pPr algn="l" marL="431799" indent="-215899" lvl="1">
              <a:lnSpc>
                <a:spcPts val="2799"/>
              </a:lnSpc>
              <a:buFont typeface="Arial"/>
              <a:buChar char="•"/>
            </a:pPr>
            <a:r>
              <a:rPr lang="en-US" sz="1999" spc="-39" u="none">
                <a:solidFill>
                  <a:srgbClr val="000000"/>
                </a:solidFill>
                <a:latin typeface="Fira Sans Light"/>
                <a:ea typeface="Fira Sans Light"/>
                <a:cs typeface="Fira Sans Light"/>
                <a:sym typeface="Fira Sans Light"/>
              </a:rPr>
              <a:t>Lỗi này có thể do chất lượng OCR (chữ viết tay khó nhận diện) hoặc mô hình chưa hoàn toàn hiểu ngữ cảnh câu hỏi.</a:t>
            </a:r>
          </a:p>
          <a:p>
            <a:pPr algn="l" marL="0" indent="0" lvl="0">
              <a:lnSpc>
                <a:spcPts val="2799"/>
              </a:lnSpc>
              <a:spcBef>
                <a:spcPct val="0"/>
              </a:spcBef>
            </a:pPr>
          </a:p>
          <a:p>
            <a:pPr algn="l" marL="0" indent="0" lvl="0">
              <a:lnSpc>
                <a:spcPts val="2799"/>
              </a:lnSpc>
              <a:spcBef>
                <a:spcPct val="0"/>
              </a:spcBef>
            </a:pPr>
          </a:p>
          <a:p>
            <a:pPr algn="l" marL="0" indent="0" lvl="0">
              <a:lnSpc>
                <a:spcPts val="2799"/>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34367" y="3628304"/>
            <a:ext cx="4418394" cy="2411341"/>
            <a:chOff x="0" y="0"/>
            <a:chExt cx="5891191" cy="3215122"/>
          </a:xfrm>
        </p:grpSpPr>
        <p:sp>
          <p:nvSpPr>
            <p:cNvPr name="TextBox 3" id="3"/>
            <p:cNvSpPr txBox="true"/>
            <p:nvPr/>
          </p:nvSpPr>
          <p:spPr>
            <a:xfrm rot="0">
              <a:off x="0" y="-38100"/>
              <a:ext cx="5891191" cy="647699"/>
            </a:xfrm>
            <a:prstGeom prst="rect">
              <a:avLst/>
            </a:prstGeom>
          </p:spPr>
          <p:txBody>
            <a:bodyPr anchor="t" rtlCol="false" tIns="0" lIns="0" bIns="0" rIns="0">
              <a:spAutoFit/>
            </a:bodyPr>
            <a:lstStyle/>
            <a:p>
              <a:pPr algn="l" marL="0" indent="0" lvl="0">
                <a:lnSpc>
                  <a:spcPts val="3900"/>
                </a:lnSpc>
                <a:spcBef>
                  <a:spcPct val="0"/>
                </a:spcBef>
              </a:pPr>
              <a:r>
                <a:rPr lang="en-US" b="true" sz="3000" spc="-60">
                  <a:solidFill>
                    <a:srgbClr val="000000"/>
                  </a:solidFill>
                  <a:latin typeface="Fira Sans Medium"/>
                  <a:ea typeface="Fira Sans Medium"/>
                  <a:cs typeface="Fira Sans Medium"/>
                  <a:sym typeface="Fira Sans Medium"/>
                </a:rPr>
                <a:t>Kết quả đạt được</a:t>
              </a:r>
            </a:p>
          </p:txBody>
        </p:sp>
        <p:sp>
          <p:nvSpPr>
            <p:cNvPr name="TextBox 4" id="4"/>
            <p:cNvSpPr txBox="true"/>
            <p:nvPr/>
          </p:nvSpPr>
          <p:spPr>
            <a:xfrm rot="0">
              <a:off x="0" y="1013577"/>
              <a:ext cx="5891191" cy="2201545"/>
            </a:xfrm>
            <a:prstGeom prst="rect">
              <a:avLst/>
            </a:prstGeom>
          </p:spPr>
          <p:txBody>
            <a:bodyPr anchor="t" rtlCol="false" tIns="0" lIns="0" bIns="0" rIns="0">
              <a:spAutoFit/>
            </a:bodyPr>
            <a:lstStyle/>
            <a:p>
              <a:pPr algn="l" marL="0" indent="0" lvl="0">
                <a:lnSpc>
                  <a:spcPts val="3360"/>
                </a:lnSpc>
                <a:spcBef>
                  <a:spcPct val="0"/>
                </a:spcBef>
              </a:pPr>
              <a:r>
                <a:rPr lang="en-US" sz="2400">
                  <a:solidFill>
                    <a:srgbClr val="000000"/>
                  </a:solidFill>
                  <a:latin typeface="Fira Sans Light"/>
                  <a:ea typeface="Fira Sans Light"/>
                  <a:cs typeface="Fira Sans Light"/>
                  <a:sym typeface="Fira Sans Light"/>
                </a:rPr>
                <a:t>Mô hình đạt được hiệu quả cao trên việc ocr văn bản chữ viết tay với độ bleu-score lên tới: 0.39</a:t>
              </a:r>
            </a:p>
          </p:txBody>
        </p:sp>
      </p:grpSp>
      <p:grpSp>
        <p:nvGrpSpPr>
          <p:cNvPr name="Group 5" id="5"/>
          <p:cNvGrpSpPr/>
          <p:nvPr/>
        </p:nvGrpSpPr>
        <p:grpSpPr>
          <a:xfrm rot="-10800000">
            <a:off x="13587123" y="-2751112"/>
            <a:ext cx="7395802" cy="5502224"/>
            <a:chOff x="0" y="0"/>
            <a:chExt cx="7220896" cy="5372100"/>
          </a:xfrm>
        </p:grpSpPr>
        <p:sp>
          <p:nvSpPr>
            <p:cNvPr name="Freeform 6" id="6"/>
            <p:cNvSpPr/>
            <p:nvPr/>
          </p:nvSpPr>
          <p:spPr>
            <a:xfrm flipH="false" flipV="false" rot="0">
              <a:off x="0" y="0"/>
              <a:ext cx="7220896" cy="5372100"/>
            </a:xfrm>
            <a:custGeom>
              <a:avLst/>
              <a:gdLst/>
              <a:ahLst/>
              <a:cxnLst/>
              <a:rect r="r" b="b" t="t" l="l"/>
              <a:pathLst>
                <a:path h="5372100" w="7220896">
                  <a:moveTo>
                    <a:pt x="5670226" y="0"/>
                  </a:moveTo>
                  <a:lnTo>
                    <a:pt x="1550670" y="0"/>
                  </a:lnTo>
                  <a:lnTo>
                    <a:pt x="0" y="2686050"/>
                  </a:lnTo>
                  <a:lnTo>
                    <a:pt x="1550670" y="5372100"/>
                  </a:lnTo>
                  <a:lnTo>
                    <a:pt x="5670226" y="5372100"/>
                  </a:lnTo>
                  <a:lnTo>
                    <a:pt x="7220896" y="2686050"/>
                  </a:lnTo>
                  <a:lnTo>
                    <a:pt x="5670226" y="0"/>
                  </a:lnTo>
                  <a:close/>
                </a:path>
              </a:pathLst>
            </a:custGeom>
            <a:solidFill>
              <a:srgbClr val="1836B2"/>
            </a:solidFill>
          </p:spPr>
        </p:sp>
      </p:grpSp>
      <p:sp>
        <p:nvSpPr>
          <p:cNvPr name="TextBox 7" id="7"/>
          <p:cNvSpPr txBox="true"/>
          <p:nvPr/>
        </p:nvSpPr>
        <p:spPr>
          <a:xfrm rot="0">
            <a:off x="1034367" y="945200"/>
            <a:ext cx="4723458" cy="1149350"/>
          </a:xfrm>
          <a:prstGeom prst="rect">
            <a:avLst/>
          </a:prstGeom>
        </p:spPr>
        <p:txBody>
          <a:bodyPr anchor="t" rtlCol="false" tIns="0" lIns="0" bIns="0" rIns="0">
            <a:spAutoFit/>
          </a:bodyPr>
          <a:lstStyle/>
          <a:p>
            <a:pPr algn="l" marL="0" indent="0" lvl="0">
              <a:lnSpc>
                <a:spcPts val="8800"/>
              </a:lnSpc>
              <a:spcBef>
                <a:spcPct val="0"/>
              </a:spcBef>
            </a:pPr>
            <a:r>
              <a:rPr lang="en-US" b="true" sz="8000">
                <a:solidFill>
                  <a:srgbClr val="000000"/>
                </a:solidFill>
                <a:latin typeface="Fira Sans Semi-Bold"/>
                <a:ea typeface="Fira Sans Semi-Bold"/>
                <a:cs typeface="Fira Sans Semi-Bold"/>
                <a:sym typeface="Fira Sans Semi-Bold"/>
              </a:rPr>
              <a:t>Kết luận</a:t>
            </a:r>
          </a:p>
        </p:txBody>
      </p:sp>
      <p:sp>
        <p:nvSpPr>
          <p:cNvPr name="AutoShape 8" id="8"/>
          <p:cNvSpPr/>
          <p:nvPr/>
        </p:nvSpPr>
        <p:spPr>
          <a:xfrm flipV="true">
            <a:off x="7307278" y="3628304"/>
            <a:ext cx="0" cy="5086992"/>
          </a:xfrm>
          <a:prstGeom prst="line">
            <a:avLst/>
          </a:prstGeom>
          <a:ln cap="rnd" w="133350">
            <a:solidFill>
              <a:srgbClr val="86C7ED"/>
            </a:solidFill>
            <a:prstDash val="sysDot"/>
            <a:headEnd type="none" len="sm" w="sm"/>
            <a:tailEnd type="none" len="sm" w="sm"/>
          </a:ln>
        </p:spPr>
      </p:sp>
      <p:grpSp>
        <p:nvGrpSpPr>
          <p:cNvPr name="Group 9" id="9"/>
          <p:cNvGrpSpPr/>
          <p:nvPr/>
        </p:nvGrpSpPr>
        <p:grpSpPr>
          <a:xfrm rot="-10800000">
            <a:off x="11621759" y="-1739113"/>
            <a:ext cx="2929239" cy="3013773"/>
            <a:chOff x="0" y="0"/>
            <a:chExt cx="5221416" cy="5372100"/>
          </a:xfrm>
        </p:grpSpPr>
        <p:sp>
          <p:nvSpPr>
            <p:cNvPr name="Freeform 10" id="10"/>
            <p:cNvSpPr/>
            <p:nvPr/>
          </p:nvSpPr>
          <p:spPr>
            <a:xfrm flipH="false" flipV="false" rot="0">
              <a:off x="0" y="0"/>
              <a:ext cx="5221416" cy="5372100"/>
            </a:xfrm>
            <a:custGeom>
              <a:avLst/>
              <a:gdLst/>
              <a:ahLst/>
              <a:cxnLst/>
              <a:rect r="r" b="b" t="t" l="l"/>
              <a:pathLst>
                <a:path h="5372100" w="5221416">
                  <a:moveTo>
                    <a:pt x="3670746" y="0"/>
                  </a:moveTo>
                  <a:lnTo>
                    <a:pt x="1550670" y="0"/>
                  </a:lnTo>
                  <a:lnTo>
                    <a:pt x="0" y="2686050"/>
                  </a:lnTo>
                  <a:lnTo>
                    <a:pt x="1550670" y="5372100"/>
                  </a:lnTo>
                  <a:lnTo>
                    <a:pt x="3670746" y="5372100"/>
                  </a:lnTo>
                  <a:lnTo>
                    <a:pt x="5221416" y="2686050"/>
                  </a:lnTo>
                  <a:lnTo>
                    <a:pt x="3670746" y="0"/>
                  </a:lnTo>
                  <a:close/>
                </a:path>
              </a:pathLst>
            </a:custGeom>
            <a:solidFill>
              <a:srgbClr val="A066CB"/>
            </a:solidFill>
          </p:spPr>
        </p:sp>
      </p:grpSp>
      <p:grpSp>
        <p:nvGrpSpPr>
          <p:cNvPr name="Group 11" id="11"/>
          <p:cNvGrpSpPr/>
          <p:nvPr/>
        </p:nvGrpSpPr>
        <p:grpSpPr>
          <a:xfrm rot="-10800000">
            <a:off x="-1643644" y="9951501"/>
            <a:ext cx="17768494" cy="1949023"/>
            <a:chOff x="0" y="0"/>
            <a:chExt cx="48975363" cy="5372100"/>
          </a:xfrm>
        </p:grpSpPr>
        <p:sp>
          <p:nvSpPr>
            <p:cNvPr name="Freeform 12" id="12"/>
            <p:cNvSpPr/>
            <p:nvPr/>
          </p:nvSpPr>
          <p:spPr>
            <a:xfrm flipH="false" flipV="false" rot="0">
              <a:off x="0" y="0"/>
              <a:ext cx="48975364" cy="5372100"/>
            </a:xfrm>
            <a:custGeom>
              <a:avLst/>
              <a:gdLst/>
              <a:ahLst/>
              <a:cxnLst/>
              <a:rect r="r" b="b" t="t" l="l"/>
              <a:pathLst>
                <a:path h="5372100" w="48975364">
                  <a:moveTo>
                    <a:pt x="47424693" y="0"/>
                  </a:moveTo>
                  <a:lnTo>
                    <a:pt x="1550670" y="0"/>
                  </a:lnTo>
                  <a:lnTo>
                    <a:pt x="0" y="2686050"/>
                  </a:lnTo>
                  <a:lnTo>
                    <a:pt x="1550670" y="5372100"/>
                  </a:lnTo>
                  <a:lnTo>
                    <a:pt x="47424693" y="5372100"/>
                  </a:lnTo>
                  <a:lnTo>
                    <a:pt x="48975364" y="2686050"/>
                  </a:lnTo>
                  <a:lnTo>
                    <a:pt x="47424693" y="0"/>
                  </a:lnTo>
                  <a:close/>
                </a:path>
              </a:pathLst>
            </a:custGeom>
            <a:solidFill>
              <a:srgbClr val="1836B2"/>
            </a:solidFill>
          </p:spPr>
        </p:sp>
      </p:grpSp>
      <p:sp>
        <p:nvSpPr>
          <p:cNvPr name="TextBox 13" id="13"/>
          <p:cNvSpPr txBox="true"/>
          <p:nvPr/>
        </p:nvSpPr>
        <p:spPr>
          <a:xfrm rot="0">
            <a:off x="1015317" y="6250461"/>
            <a:ext cx="4418394" cy="1663065"/>
          </a:xfrm>
          <a:prstGeom prst="rect">
            <a:avLst/>
          </a:prstGeom>
        </p:spPr>
        <p:txBody>
          <a:bodyPr anchor="t" rtlCol="false" tIns="0" lIns="0" bIns="0" rIns="0">
            <a:spAutoFit/>
          </a:bodyPr>
          <a:lstStyle/>
          <a:p>
            <a:pPr algn="l" marL="0" indent="0" lvl="0">
              <a:lnSpc>
                <a:spcPts val="3360"/>
              </a:lnSpc>
              <a:spcBef>
                <a:spcPct val="0"/>
              </a:spcBef>
            </a:pPr>
            <a:r>
              <a:rPr lang="en-US" sz="2400">
                <a:solidFill>
                  <a:srgbClr val="000000"/>
                </a:solidFill>
                <a:latin typeface="Fira Sans Light"/>
                <a:ea typeface="Fira Sans Light"/>
                <a:cs typeface="Fira Sans Light"/>
                <a:sym typeface="Fira Sans Light"/>
              </a:rPr>
              <a:t>Việc đánh giá chấm điểm bài theo tiêu chí cũng đạt được hiệu quả cao với ACC lên tới 0.86</a:t>
            </a:r>
          </a:p>
        </p:txBody>
      </p:sp>
      <p:sp>
        <p:nvSpPr>
          <p:cNvPr name="TextBox 14" id="14"/>
          <p:cNvSpPr txBox="true"/>
          <p:nvPr/>
        </p:nvSpPr>
        <p:spPr>
          <a:xfrm rot="0">
            <a:off x="8087177" y="3580679"/>
            <a:ext cx="8229089" cy="2501265"/>
          </a:xfrm>
          <a:prstGeom prst="rect">
            <a:avLst/>
          </a:prstGeom>
        </p:spPr>
        <p:txBody>
          <a:bodyPr anchor="t" rtlCol="false" tIns="0" lIns="0" bIns="0" rIns="0">
            <a:spAutoFit/>
          </a:bodyPr>
          <a:lstStyle/>
          <a:p>
            <a:pPr algn="l" marL="0" indent="0" lvl="0">
              <a:lnSpc>
                <a:spcPts val="3360"/>
              </a:lnSpc>
              <a:spcBef>
                <a:spcPct val="0"/>
              </a:spcBef>
            </a:pPr>
            <a:r>
              <a:rPr lang="en-US" b="true" sz="2400">
                <a:solidFill>
                  <a:srgbClr val="000000"/>
                </a:solidFill>
                <a:latin typeface="Fira Sans Bold"/>
                <a:ea typeface="Fira Sans Bold"/>
                <a:cs typeface="Fira Sans Bold"/>
                <a:sym typeface="Fira Sans Bold"/>
              </a:rPr>
              <a:t>Từ đó: </a:t>
            </a:r>
            <a:r>
              <a:rPr lang="en-US" sz="2400">
                <a:solidFill>
                  <a:srgbClr val="000000"/>
                </a:solidFill>
                <a:latin typeface="Fira Sans Light"/>
                <a:ea typeface="Fira Sans Light"/>
                <a:cs typeface="Fira Sans Light"/>
                <a:sym typeface="Fira Sans Light"/>
              </a:rPr>
              <a:t>Hệ thống chấm thi tự động giúp giảm đáng kể công sức chấm thủ công, nâng cao độ chính xác và đảm bảo tính khách quan. Bằng cách sử dụng công nghệ OCR để trích xuất văn bản và AI để phân tích ngữ nghĩa, hệ thống có thể đánh giá bài thi tự luận nhanh chóng, hiệu quả và nhất quán, góp phần cải thiện quy trình giáo dục hiện đại.</a:t>
            </a: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3587123" y="-2751112"/>
            <a:ext cx="7395802" cy="5502224"/>
            <a:chOff x="0" y="0"/>
            <a:chExt cx="7220896" cy="5372100"/>
          </a:xfrm>
        </p:grpSpPr>
        <p:sp>
          <p:nvSpPr>
            <p:cNvPr name="Freeform 3" id="3"/>
            <p:cNvSpPr/>
            <p:nvPr/>
          </p:nvSpPr>
          <p:spPr>
            <a:xfrm flipH="false" flipV="false" rot="0">
              <a:off x="0" y="0"/>
              <a:ext cx="7220896" cy="5372100"/>
            </a:xfrm>
            <a:custGeom>
              <a:avLst/>
              <a:gdLst/>
              <a:ahLst/>
              <a:cxnLst/>
              <a:rect r="r" b="b" t="t" l="l"/>
              <a:pathLst>
                <a:path h="5372100" w="7220896">
                  <a:moveTo>
                    <a:pt x="5670226" y="0"/>
                  </a:moveTo>
                  <a:lnTo>
                    <a:pt x="1550670" y="0"/>
                  </a:lnTo>
                  <a:lnTo>
                    <a:pt x="0" y="2686050"/>
                  </a:lnTo>
                  <a:lnTo>
                    <a:pt x="1550670" y="5372100"/>
                  </a:lnTo>
                  <a:lnTo>
                    <a:pt x="5670226" y="5372100"/>
                  </a:lnTo>
                  <a:lnTo>
                    <a:pt x="7220896" y="2686050"/>
                  </a:lnTo>
                  <a:lnTo>
                    <a:pt x="5670226" y="0"/>
                  </a:lnTo>
                  <a:close/>
                </a:path>
              </a:pathLst>
            </a:custGeom>
            <a:solidFill>
              <a:srgbClr val="1836B2"/>
            </a:solidFill>
          </p:spPr>
        </p:sp>
      </p:grpSp>
      <p:sp>
        <p:nvSpPr>
          <p:cNvPr name="TextBox 4" id="4"/>
          <p:cNvSpPr txBox="true"/>
          <p:nvPr/>
        </p:nvSpPr>
        <p:spPr>
          <a:xfrm rot="0">
            <a:off x="2019300" y="1095375"/>
            <a:ext cx="4723458" cy="1149350"/>
          </a:xfrm>
          <a:prstGeom prst="rect">
            <a:avLst/>
          </a:prstGeom>
        </p:spPr>
        <p:txBody>
          <a:bodyPr anchor="t" rtlCol="false" tIns="0" lIns="0" bIns="0" rIns="0">
            <a:spAutoFit/>
          </a:bodyPr>
          <a:lstStyle/>
          <a:p>
            <a:pPr algn="l" marL="0" indent="0" lvl="0">
              <a:lnSpc>
                <a:spcPts val="8800"/>
              </a:lnSpc>
              <a:spcBef>
                <a:spcPct val="0"/>
              </a:spcBef>
            </a:pPr>
            <a:r>
              <a:rPr lang="en-US" b="true" sz="8000">
                <a:solidFill>
                  <a:srgbClr val="000000"/>
                </a:solidFill>
                <a:latin typeface="Fira Sans Semi-Bold"/>
                <a:ea typeface="Fira Sans Semi-Bold"/>
                <a:cs typeface="Fira Sans Semi-Bold"/>
                <a:sym typeface="Fira Sans Semi-Bold"/>
              </a:rPr>
              <a:t>Kết luận</a:t>
            </a:r>
          </a:p>
        </p:txBody>
      </p:sp>
      <p:grpSp>
        <p:nvGrpSpPr>
          <p:cNvPr name="Group 5" id="5"/>
          <p:cNvGrpSpPr/>
          <p:nvPr/>
        </p:nvGrpSpPr>
        <p:grpSpPr>
          <a:xfrm rot="0">
            <a:off x="1864843" y="3674457"/>
            <a:ext cx="5375760" cy="4087741"/>
            <a:chOff x="0" y="0"/>
            <a:chExt cx="7167680" cy="5450322"/>
          </a:xfrm>
        </p:grpSpPr>
        <p:sp>
          <p:nvSpPr>
            <p:cNvPr name="TextBox 6" id="6"/>
            <p:cNvSpPr txBox="true"/>
            <p:nvPr/>
          </p:nvSpPr>
          <p:spPr>
            <a:xfrm rot="0">
              <a:off x="0" y="-38100"/>
              <a:ext cx="7167680" cy="647699"/>
            </a:xfrm>
            <a:prstGeom prst="rect">
              <a:avLst/>
            </a:prstGeom>
          </p:spPr>
          <p:txBody>
            <a:bodyPr anchor="t" rtlCol="false" tIns="0" lIns="0" bIns="0" rIns="0">
              <a:spAutoFit/>
            </a:bodyPr>
            <a:lstStyle/>
            <a:p>
              <a:pPr algn="l" marL="0" indent="0" lvl="0">
                <a:lnSpc>
                  <a:spcPts val="3900"/>
                </a:lnSpc>
                <a:spcBef>
                  <a:spcPct val="0"/>
                </a:spcBef>
              </a:pPr>
              <a:r>
                <a:rPr lang="en-US" b="true" sz="3000" spc="-60">
                  <a:solidFill>
                    <a:srgbClr val="000000"/>
                  </a:solidFill>
                  <a:latin typeface="Fira Sans Medium"/>
                  <a:ea typeface="Fira Sans Medium"/>
                  <a:cs typeface="Fira Sans Medium"/>
                  <a:sym typeface="Fira Sans Medium"/>
                </a:rPr>
                <a:t>Hạ</a:t>
              </a:r>
              <a:r>
                <a:rPr lang="en-US" b="true" sz="3000" spc="-60" u="none">
                  <a:solidFill>
                    <a:srgbClr val="000000"/>
                  </a:solidFill>
                  <a:latin typeface="Fira Sans Medium"/>
                  <a:ea typeface="Fira Sans Medium"/>
                  <a:cs typeface="Fira Sans Medium"/>
                  <a:sym typeface="Fira Sans Medium"/>
                </a:rPr>
                <a:t>n chế</a:t>
              </a:r>
            </a:p>
          </p:txBody>
        </p:sp>
        <p:sp>
          <p:nvSpPr>
            <p:cNvPr name="TextBox 7" id="7"/>
            <p:cNvSpPr txBox="true"/>
            <p:nvPr/>
          </p:nvSpPr>
          <p:spPr>
            <a:xfrm rot="0">
              <a:off x="0" y="1013577"/>
              <a:ext cx="7167680" cy="4436745"/>
            </a:xfrm>
            <a:prstGeom prst="rect">
              <a:avLst/>
            </a:prstGeom>
          </p:spPr>
          <p:txBody>
            <a:bodyPr anchor="t" rtlCol="false" tIns="0" lIns="0" bIns="0" rIns="0">
              <a:spAutoFit/>
            </a:bodyPr>
            <a:lstStyle/>
            <a:p>
              <a:pPr algn="l" marL="518162" indent="-259081" lvl="1">
                <a:lnSpc>
                  <a:spcPts val="3360"/>
                </a:lnSpc>
                <a:buFont typeface="Arial"/>
                <a:buChar char="•"/>
              </a:pPr>
              <a:r>
                <a:rPr lang="en-US" sz="2400" u="none">
                  <a:solidFill>
                    <a:srgbClr val="000000"/>
                  </a:solidFill>
                  <a:latin typeface="Fira Sans Light"/>
                  <a:ea typeface="Fira Sans Light"/>
                  <a:cs typeface="Fira Sans Light"/>
                  <a:sym typeface="Fira Sans Light"/>
                </a:rPr>
                <a:t>Tuy nhiên, kết quả OCR vẫn còn chưa tốt đối với chữ viết tay, đặc biệt là những chữ nhỏ, xấu, sai chính tả, nhầm ký tự. </a:t>
              </a:r>
            </a:p>
            <a:p>
              <a:pPr algn="l" marL="518162" indent="-259081" lvl="1">
                <a:lnSpc>
                  <a:spcPts val="3360"/>
                </a:lnSpc>
                <a:buFont typeface="Arial"/>
                <a:buChar char="•"/>
              </a:pPr>
              <a:r>
                <a:rPr lang="en-US" sz="2400" u="none">
                  <a:solidFill>
                    <a:srgbClr val="000000"/>
                  </a:solidFill>
                  <a:latin typeface="Fira Sans Light"/>
                  <a:ea typeface="Fira Sans Light"/>
                  <a:cs typeface="Fira Sans Light"/>
                  <a:sym typeface="Fira Sans Light"/>
                </a:rPr>
                <a:t>LLaMA 3.2 đôi khi trả lời không đúng định dạng, tỷ lệ lỗi cao do hạn chế trong xử lý ngữ cảnh.</a:t>
              </a:r>
            </a:p>
            <a:p>
              <a:pPr algn="l" marL="0" indent="0" lvl="0">
                <a:lnSpc>
                  <a:spcPts val="3360"/>
                </a:lnSpc>
                <a:spcBef>
                  <a:spcPct val="0"/>
                </a:spcBef>
              </a:pPr>
            </a:p>
          </p:txBody>
        </p:sp>
      </p:grpSp>
      <p:grpSp>
        <p:nvGrpSpPr>
          <p:cNvPr name="Group 8" id="8"/>
          <p:cNvGrpSpPr/>
          <p:nvPr/>
        </p:nvGrpSpPr>
        <p:grpSpPr>
          <a:xfrm rot="0">
            <a:off x="9544050" y="3494159"/>
            <a:ext cx="6768218" cy="5764141"/>
            <a:chOff x="0" y="0"/>
            <a:chExt cx="9024291" cy="7685522"/>
          </a:xfrm>
        </p:grpSpPr>
        <p:sp>
          <p:nvSpPr>
            <p:cNvPr name="TextBox 9" id="9"/>
            <p:cNvSpPr txBox="true"/>
            <p:nvPr/>
          </p:nvSpPr>
          <p:spPr>
            <a:xfrm rot="0">
              <a:off x="0" y="-38100"/>
              <a:ext cx="9024291" cy="647699"/>
            </a:xfrm>
            <a:prstGeom prst="rect">
              <a:avLst/>
            </a:prstGeom>
          </p:spPr>
          <p:txBody>
            <a:bodyPr anchor="t" rtlCol="false" tIns="0" lIns="0" bIns="0" rIns="0">
              <a:spAutoFit/>
            </a:bodyPr>
            <a:lstStyle/>
            <a:p>
              <a:pPr algn="l" marL="0" indent="0" lvl="0">
                <a:lnSpc>
                  <a:spcPts val="3900"/>
                </a:lnSpc>
                <a:spcBef>
                  <a:spcPct val="0"/>
                </a:spcBef>
              </a:pPr>
              <a:r>
                <a:rPr lang="en-US" b="true" sz="3000" spc="-60">
                  <a:solidFill>
                    <a:srgbClr val="000000"/>
                  </a:solidFill>
                  <a:latin typeface="Fira Sans Medium"/>
                  <a:ea typeface="Fira Sans Medium"/>
                  <a:cs typeface="Fira Sans Medium"/>
                  <a:sym typeface="Fira Sans Medium"/>
                </a:rPr>
                <a:t>Hướng phát triển tương lai</a:t>
              </a:r>
            </a:p>
          </p:txBody>
        </p:sp>
        <p:sp>
          <p:nvSpPr>
            <p:cNvPr name="TextBox 10" id="10"/>
            <p:cNvSpPr txBox="true"/>
            <p:nvPr/>
          </p:nvSpPr>
          <p:spPr>
            <a:xfrm rot="0">
              <a:off x="0" y="1013577"/>
              <a:ext cx="9024291" cy="6671945"/>
            </a:xfrm>
            <a:prstGeom prst="rect">
              <a:avLst/>
            </a:prstGeom>
          </p:spPr>
          <p:txBody>
            <a:bodyPr anchor="t" rtlCol="false" tIns="0" lIns="0" bIns="0" rIns="0">
              <a:spAutoFit/>
            </a:bodyPr>
            <a:lstStyle/>
            <a:p>
              <a:pPr algn="l" marL="518162" indent="-259081" lvl="1">
                <a:lnSpc>
                  <a:spcPts val="3360"/>
                </a:lnSpc>
                <a:buFont typeface="Arial"/>
                <a:buChar char="•"/>
              </a:pPr>
              <a:r>
                <a:rPr lang="en-US" sz="2400">
                  <a:solidFill>
                    <a:srgbClr val="000000"/>
                  </a:solidFill>
                  <a:latin typeface="Fira Sans Light"/>
                  <a:ea typeface="Fira Sans Light"/>
                  <a:cs typeface="Fira Sans Light"/>
                  <a:sym typeface="Fira Sans Light"/>
                </a:rPr>
                <a:t>Nâng ca</a:t>
              </a:r>
              <a:r>
                <a:rPr lang="en-US" sz="2400" u="none">
                  <a:solidFill>
                    <a:srgbClr val="000000"/>
                  </a:solidFill>
                  <a:latin typeface="Fira Sans Light"/>
                  <a:ea typeface="Fira Sans Light"/>
                  <a:cs typeface="Fira Sans Light"/>
                  <a:sym typeface="Fira Sans Light"/>
                </a:rPr>
                <a:t>o chất lượng OCR: Áp dụng các mô hình OCR chuyên cho dữ liệu chữ viết tay tiếng Việt, kết hợp xử lý hình ảnh (làm nét, giảm nhiễu).</a:t>
              </a:r>
            </a:p>
            <a:p>
              <a:pPr algn="l" marL="518162" indent="-259081" lvl="1">
                <a:lnSpc>
                  <a:spcPts val="3360"/>
                </a:lnSpc>
                <a:buFont typeface="Arial"/>
                <a:buChar char="•"/>
              </a:pPr>
              <a:r>
                <a:rPr lang="en-US" sz="2400" u="none">
                  <a:solidFill>
                    <a:srgbClr val="000000"/>
                  </a:solidFill>
                  <a:latin typeface="Fira Sans Light"/>
                  <a:ea typeface="Fira Sans Light"/>
                  <a:cs typeface="Fira Sans Light"/>
                  <a:sym typeface="Fira Sans Light"/>
                </a:rPr>
                <a:t>Fine-tune LLaMA 3.2 trên dữ liệu bài thi đảm bảo đầu ra luôn đúng định dạng, và cải thiện khả năng hiểu ngữ cảnh để giảm tỷ lệ lỗi</a:t>
              </a:r>
            </a:p>
            <a:p>
              <a:pPr algn="l" marL="518162" indent="-259081" lvl="1">
                <a:lnSpc>
                  <a:spcPts val="3360"/>
                </a:lnSpc>
                <a:buFont typeface="Arial"/>
                <a:buChar char="•"/>
              </a:pPr>
              <a:r>
                <a:rPr lang="en-US" sz="2400" u="none">
                  <a:solidFill>
                    <a:srgbClr val="000000"/>
                  </a:solidFill>
                  <a:latin typeface="Fira Sans Light"/>
                  <a:ea typeface="Fira Sans Light"/>
                  <a:cs typeface="Fira Sans Light"/>
                  <a:sym typeface="Fira Sans Light"/>
                </a:rPr>
                <a:t>Mở rộng loại câu hỏi: Hỗ trợ đánh giá các bài thi phức tạp hơn (ví dụ: câu hỏi mở, bài luận)</a:t>
              </a:r>
            </a:p>
            <a:p>
              <a:pPr algn="l" marL="0" indent="0" lvl="0">
                <a:lnSpc>
                  <a:spcPts val="3360"/>
                </a:lnSpc>
                <a:spcBef>
                  <a:spcPct val="0"/>
                </a:spcBef>
              </a:pPr>
            </a:p>
            <a:p>
              <a:pPr algn="l" marL="0" indent="0" lvl="0">
                <a:lnSpc>
                  <a:spcPts val="3360"/>
                </a:lnSpc>
                <a:spcBef>
                  <a:spcPct val="0"/>
                </a:spcBef>
              </a:pPr>
            </a:p>
            <a:p>
              <a:pPr algn="l" marL="0" indent="0" lvl="0">
                <a:lnSpc>
                  <a:spcPts val="3360"/>
                </a:lnSpc>
                <a:spcBef>
                  <a:spcPct val="0"/>
                </a:spcBef>
              </a:pPr>
            </a:p>
          </p:txBody>
        </p:sp>
      </p:grpSp>
      <p:sp>
        <p:nvSpPr>
          <p:cNvPr name="AutoShape 11" id="11"/>
          <p:cNvSpPr/>
          <p:nvPr/>
        </p:nvSpPr>
        <p:spPr>
          <a:xfrm flipH="true" flipV="true">
            <a:off x="8517814" y="4093557"/>
            <a:ext cx="0" cy="5162005"/>
          </a:xfrm>
          <a:prstGeom prst="line">
            <a:avLst/>
          </a:prstGeom>
          <a:ln cap="flat" w="76200">
            <a:solidFill>
              <a:srgbClr val="86C7ED"/>
            </a:solidFill>
            <a:prstDash val="sysDash"/>
            <a:headEnd type="none" len="sm" w="sm"/>
            <a:tailEnd type="none" len="sm" w="sm"/>
          </a:ln>
        </p:spPr>
      </p:sp>
      <p:grpSp>
        <p:nvGrpSpPr>
          <p:cNvPr name="Group 12" id="12"/>
          <p:cNvGrpSpPr/>
          <p:nvPr/>
        </p:nvGrpSpPr>
        <p:grpSpPr>
          <a:xfrm rot="-10800000">
            <a:off x="11621759" y="-1739113"/>
            <a:ext cx="2929239" cy="3013773"/>
            <a:chOff x="0" y="0"/>
            <a:chExt cx="5221416" cy="5372100"/>
          </a:xfrm>
        </p:grpSpPr>
        <p:sp>
          <p:nvSpPr>
            <p:cNvPr name="Freeform 13" id="13"/>
            <p:cNvSpPr/>
            <p:nvPr/>
          </p:nvSpPr>
          <p:spPr>
            <a:xfrm flipH="false" flipV="false" rot="0">
              <a:off x="0" y="0"/>
              <a:ext cx="5221416" cy="5372100"/>
            </a:xfrm>
            <a:custGeom>
              <a:avLst/>
              <a:gdLst/>
              <a:ahLst/>
              <a:cxnLst/>
              <a:rect r="r" b="b" t="t" l="l"/>
              <a:pathLst>
                <a:path h="5372100" w="5221416">
                  <a:moveTo>
                    <a:pt x="3670746" y="0"/>
                  </a:moveTo>
                  <a:lnTo>
                    <a:pt x="1550670" y="0"/>
                  </a:lnTo>
                  <a:lnTo>
                    <a:pt x="0" y="2686050"/>
                  </a:lnTo>
                  <a:lnTo>
                    <a:pt x="1550670" y="5372100"/>
                  </a:lnTo>
                  <a:lnTo>
                    <a:pt x="3670746" y="5372100"/>
                  </a:lnTo>
                  <a:lnTo>
                    <a:pt x="5221416" y="2686050"/>
                  </a:lnTo>
                  <a:lnTo>
                    <a:pt x="3670746" y="0"/>
                  </a:lnTo>
                  <a:close/>
                </a:path>
              </a:pathLst>
            </a:custGeom>
            <a:solidFill>
              <a:srgbClr val="A066CB"/>
            </a:solidFill>
          </p:spPr>
        </p:sp>
      </p:grpSp>
      <p:grpSp>
        <p:nvGrpSpPr>
          <p:cNvPr name="Group 14" id="14"/>
          <p:cNvGrpSpPr/>
          <p:nvPr/>
        </p:nvGrpSpPr>
        <p:grpSpPr>
          <a:xfrm rot="-10800000">
            <a:off x="-1643644" y="9951501"/>
            <a:ext cx="17768494" cy="1949023"/>
            <a:chOff x="0" y="0"/>
            <a:chExt cx="48975363" cy="5372100"/>
          </a:xfrm>
        </p:grpSpPr>
        <p:sp>
          <p:nvSpPr>
            <p:cNvPr name="Freeform 15" id="15"/>
            <p:cNvSpPr/>
            <p:nvPr/>
          </p:nvSpPr>
          <p:spPr>
            <a:xfrm flipH="false" flipV="false" rot="0">
              <a:off x="0" y="0"/>
              <a:ext cx="48975364" cy="5372100"/>
            </a:xfrm>
            <a:custGeom>
              <a:avLst/>
              <a:gdLst/>
              <a:ahLst/>
              <a:cxnLst/>
              <a:rect r="r" b="b" t="t" l="l"/>
              <a:pathLst>
                <a:path h="5372100" w="48975364">
                  <a:moveTo>
                    <a:pt x="47424693" y="0"/>
                  </a:moveTo>
                  <a:lnTo>
                    <a:pt x="1550670" y="0"/>
                  </a:lnTo>
                  <a:lnTo>
                    <a:pt x="0" y="2686050"/>
                  </a:lnTo>
                  <a:lnTo>
                    <a:pt x="1550670" y="5372100"/>
                  </a:lnTo>
                  <a:lnTo>
                    <a:pt x="47424693" y="5372100"/>
                  </a:lnTo>
                  <a:lnTo>
                    <a:pt x="48975364" y="2686050"/>
                  </a:lnTo>
                  <a:lnTo>
                    <a:pt x="47424693" y="0"/>
                  </a:lnTo>
                  <a:close/>
                </a:path>
              </a:pathLst>
            </a:custGeom>
            <a:solidFill>
              <a:srgbClr val="1836B2"/>
            </a:solidFill>
          </p:spPr>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grpSp>
        <p:nvGrpSpPr>
          <p:cNvPr name="Group 2" id="2"/>
          <p:cNvGrpSpPr/>
          <p:nvPr/>
        </p:nvGrpSpPr>
        <p:grpSpPr>
          <a:xfrm rot="0">
            <a:off x="3729073" y="4099445"/>
            <a:ext cx="10829854" cy="2088109"/>
            <a:chOff x="0" y="0"/>
            <a:chExt cx="14439805" cy="2784146"/>
          </a:xfrm>
        </p:grpSpPr>
        <p:sp>
          <p:nvSpPr>
            <p:cNvPr name="TextBox 3" id="3"/>
            <p:cNvSpPr txBox="true"/>
            <p:nvPr/>
          </p:nvSpPr>
          <p:spPr>
            <a:xfrm rot="0">
              <a:off x="0" y="66675"/>
              <a:ext cx="14439805" cy="1550458"/>
            </a:xfrm>
            <a:prstGeom prst="rect">
              <a:avLst/>
            </a:prstGeom>
          </p:spPr>
          <p:txBody>
            <a:bodyPr anchor="t" rtlCol="false" tIns="0" lIns="0" bIns="0" rIns="0">
              <a:spAutoFit/>
            </a:bodyPr>
            <a:lstStyle/>
            <a:p>
              <a:pPr algn="ctr" marL="0" indent="0" lvl="0">
                <a:lnSpc>
                  <a:spcPts val="8800"/>
                </a:lnSpc>
                <a:spcBef>
                  <a:spcPct val="0"/>
                </a:spcBef>
              </a:pPr>
              <a:r>
                <a:rPr lang="en-US" b="true" sz="8000" u="none">
                  <a:solidFill>
                    <a:srgbClr val="FFFFFF"/>
                  </a:solidFill>
                  <a:latin typeface="Fira Sans Semi-Bold"/>
                  <a:ea typeface="Fira Sans Semi-Bold"/>
                  <a:cs typeface="Fira Sans Semi-Bold"/>
                  <a:sym typeface="Fira Sans Semi-Bold"/>
                </a:rPr>
                <a:t>Thank you!</a:t>
              </a:r>
            </a:p>
          </p:txBody>
        </p:sp>
        <p:sp>
          <p:nvSpPr>
            <p:cNvPr name="TextBox 4" id="4"/>
            <p:cNvSpPr txBox="true"/>
            <p:nvPr/>
          </p:nvSpPr>
          <p:spPr>
            <a:xfrm rot="0">
              <a:off x="1010170" y="2147735"/>
              <a:ext cx="12419465" cy="636411"/>
            </a:xfrm>
            <a:prstGeom prst="rect">
              <a:avLst/>
            </a:prstGeom>
          </p:spPr>
          <p:txBody>
            <a:bodyPr anchor="t" rtlCol="false" tIns="0" lIns="0" bIns="0" rIns="0">
              <a:spAutoFit/>
            </a:bodyPr>
            <a:lstStyle/>
            <a:p>
              <a:pPr algn="ctr" marL="0" indent="0" lvl="0">
                <a:lnSpc>
                  <a:spcPts val="3900"/>
                </a:lnSpc>
                <a:spcBef>
                  <a:spcPct val="0"/>
                </a:spcBef>
              </a:pPr>
              <a:r>
                <a:rPr lang="en-US" b="true" sz="3000" spc="-60" u="none">
                  <a:solidFill>
                    <a:srgbClr val="FFFFFF"/>
                  </a:solidFill>
                  <a:latin typeface="Fira Sans Medium"/>
                  <a:ea typeface="Fira Sans Medium"/>
                  <a:cs typeface="Fira Sans Medium"/>
                  <a:sym typeface="Fira Sans Medium"/>
                </a:rPr>
                <a:t>Feel free to approach us if you have any questions.</a:t>
              </a:r>
            </a:p>
          </p:txBody>
        </p:sp>
      </p:grpSp>
      <p:grpSp>
        <p:nvGrpSpPr>
          <p:cNvPr name="Group 5" id="5"/>
          <p:cNvGrpSpPr/>
          <p:nvPr/>
        </p:nvGrpSpPr>
        <p:grpSpPr>
          <a:xfrm rot="0">
            <a:off x="11620599" y="8775184"/>
            <a:ext cx="8523290" cy="4392438"/>
            <a:chOff x="0" y="0"/>
            <a:chExt cx="10424273" cy="5372100"/>
          </a:xfrm>
        </p:grpSpPr>
        <p:sp>
          <p:nvSpPr>
            <p:cNvPr name="Freeform 6" id="6"/>
            <p:cNvSpPr/>
            <p:nvPr/>
          </p:nvSpPr>
          <p:spPr>
            <a:xfrm flipH="false" flipV="false" rot="0">
              <a:off x="0" y="0"/>
              <a:ext cx="10424273" cy="5372100"/>
            </a:xfrm>
            <a:custGeom>
              <a:avLst/>
              <a:gdLst/>
              <a:ahLst/>
              <a:cxnLst/>
              <a:rect r="r" b="b" t="t" l="l"/>
              <a:pathLst>
                <a:path h="5372100" w="10424273">
                  <a:moveTo>
                    <a:pt x="8873603" y="0"/>
                  </a:moveTo>
                  <a:lnTo>
                    <a:pt x="1550670" y="0"/>
                  </a:lnTo>
                  <a:lnTo>
                    <a:pt x="0" y="2686050"/>
                  </a:lnTo>
                  <a:lnTo>
                    <a:pt x="1550670" y="5372100"/>
                  </a:lnTo>
                  <a:lnTo>
                    <a:pt x="8873603" y="5372100"/>
                  </a:lnTo>
                  <a:lnTo>
                    <a:pt x="10424273" y="2686050"/>
                  </a:lnTo>
                  <a:lnTo>
                    <a:pt x="8873603" y="0"/>
                  </a:lnTo>
                  <a:close/>
                </a:path>
              </a:pathLst>
            </a:custGeom>
            <a:solidFill>
              <a:srgbClr val="86C7ED"/>
            </a:solidFill>
          </p:spPr>
        </p:sp>
      </p:grpSp>
      <p:grpSp>
        <p:nvGrpSpPr>
          <p:cNvPr name="Group 7" id="7"/>
          <p:cNvGrpSpPr/>
          <p:nvPr/>
        </p:nvGrpSpPr>
        <p:grpSpPr>
          <a:xfrm rot="0">
            <a:off x="9916665" y="9258300"/>
            <a:ext cx="3407869" cy="4392438"/>
            <a:chOff x="0" y="0"/>
            <a:chExt cx="4167939" cy="5372100"/>
          </a:xfrm>
        </p:grpSpPr>
        <p:sp>
          <p:nvSpPr>
            <p:cNvPr name="Freeform 8" id="8"/>
            <p:cNvSpPr/>
            <p:nvPr/>
          </p:nvSpPr>
          <p:spPr>
            <a:xfrm flipH="false" flipV="false" rot="0">
              <a:off x="0" y="0"/>
              <a:ext cx="4167939" cy="5372100"/>
            </a:xfrm>
            <a:custGeom>
              <a:avLst/>
              <a:gdLst/>
              <a:ahLst/>
              <a:cxnLst/>
              <a:rect r="r" b="b" t="t" l="l"/>
              <a:pathLst>
                <a:path h="5372100" w="4167939">
                  <a:moveTo>
                    <a:pt x="2617269" y="0"/>
                  </a:moveTo>
                  <a:lnTo>
                    <a:pt x="1550670" y="0"/>
                  </a:lnTo>
                  <a:lnTo>
                    <a:pt x="0" y="2686050"/>
                  </a:lnTo>
                  <a:lnTo>
                    <a:pt x="1550670" y="5372100"/>
                  </a:lnTo>
                  <a:lnTo>
                    <a:pt x="2617269" y="5372100"/>
                  </a:lnTo>
                  <a:lnTo>
                    <a:pt x="4167939" y="2686050"/>
                  </a:lnTo>
                  <a:lnTo>
                    <a:pt x="2617269" y="0"/>
                  </a:lnTo>
                  <a:close/>
                </a:path>
              </a:pathLst>
            </a:custGeom>
            <a:solidFill>
              <a:srgbClr val="A066CB"/>
            </a:solidFill>
          </p:spPr>
        </p:sp>
      </p:grpSp>
      <p:grpSp>
        <p:nvGrpSpPr>
          <p:cNvPr name="Group 9" id="9"/>
          <p:cNvGrpSpPr/>
          <p:nvPr/>
        </p:nvGrpSpPr>
        <p:grpSpPr>
          <a:xfrm rot="-10800000">
            <a:off x="-3602767" y="-3778684"/>
            <a:ext cx="11903735" cy="6226137"/>
            <a:chOff x="0" y="0"/>
            <a:chExt cx="10270904" cy="5372100"/>
          </a:xfrm>
        </p:grpSpPr>
        <p:sp>
          <p:nvSpPr>
            <p:cNvPr name="Freeform 10" id="10"/>
            <p:cNvSpPr/>
            <p:nvPr/>
          </p:nvSpPr>
          <p:spPr>
            <a:xfrm flipH="false" flipV="false" rot="0">
              <a:off x="0" y="0"/>
              <a:ext cx="10270904" cy="5372100"/>
            </a:xfrm>
            <a:custGeom>
              <a:avLst/>
              <a:gdLst/>
              <a:ahLst/>
              <a:cxnLst/>
              <a:rect r="r" b="b" t="t" l="l"/>
              <a:pathLst>
                <a:path h="5372100" w="10270904">
                  <a:moveTo>
                    <a:pt x="8720234" y="0"/>
                  </a:moveTo>
                  <a:lnTo>
                    <a:pt x="1550670" y="0"/>
                  </a:lnTo>
                  <a:lnTo>
                    <a:pt x="0" y="2686050"/>
                  </a:lnTo>
                  <a:lnTo>
                    <a:pt x="1550670" y="5372100"/>
                  </a:lnTo>
                  <a:lnTo>
                    <a:pt x="8720234" y="5372100"/>
                  </a:lnTo>
                  <a:lnTo>
                    <a:pt x="10270904" y="2686050"/>
                  </a:lnTo>
                  <a:lnTo>
                    <a:pt x="8720234" y="0"/>
                  </a:lnTo>
                  <a:close/>
                </a:path>
              </a:pathLst>
            </a:custGeom>
            <a:solidFill>
              <a:srgbClr val="FFFFFF"/>
            </a:solidFill>
          </p:spPr>
        </p:sp>
      </p:grpSp>
      <p:sp>
        <p:nvSpPr>
          <p:cNvPr name="Freeform 11" id="11"/>
          <p:cNvSpPr/>
          <p:nvPr/>
        </p:nvSpPr>
        <p:spPr>
          <a:xfrm flipH="false" flipV="false" rot="0">
            <a:off x="2095500" y="1028700"/>
            <a:ext cx="1214389" cy="693376"/>
          </a:xfrm>
          <a:custGeom>
            <a:avLst/>
            <a:gdLst/>
            <a:ahLst/>
            <a:cxnLst/>
            <a:rect r="r" b="b" t="t" l="l"/>
            <a:pathLst>
              <a:path h="693376" w="1214389">
                <a:moveTo>
                  <a:pt x="0" y="0"/>
                </a:moveTo>
                <a:lnTo>
                  <a:pt x="1214389" y="0"/>
                </a:lnTo>
                <a:lnTo>
                  <a:pt x="1214389" y="693376"/>
                </a:lnTo>
                <a:lnTo>
                  <a:pt x="0" y="693376"/>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772715" y="-3398818"/>
            <a:ext cx="15839149" cy="6226137"/>
            <a:chOff x="0" y="0"/>
            <a:chExt cx="13666499" cy="5372100"/>
          </a:xfrm>
        </p:grpSpPr>
        <p:sp>
          <p:nvSpPr>
            <p:cNvPr name="Freeform 3" id="3"/>
            <p:cNvSpPr/>
            <p:nvPr/>
          </p:nvSpPr>
          <p:spPr>
            <a:xfrm flipH="false" flipV="false" rot="0">
              <a:off x="0" y="0"/>
              <a:ext cx="13666499" cy="5372100"/>
            </a:xfrm>
            <a:custGeom>
              <a:avLst/>
              <a:gdLst/>
              <a:ahLst/>
              <a:cxnLst/>
              <a:rect r="r" b="b" t="t" l="l"/>
              <a:pathLst>
                <a:path h="5372100" w="13666499">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name="TextBox 4" id="4"/>
          <p:cNvSpPr txBox="true"/>
          <p:nvPr/>
        </p:nvSpPr>
        <p:spPr>
          <a:xfrm rot="0">
            <a:off x="1497566" y="933450"/>
            <a:ext cx="9298587" cy="854076"/>
          </a:xfrm>
          <a:prstGeom prst="rect">
            <a:avLst/>
          </a:prstGeom>
        </p:spPr>
        <p:txBody>
          <a:bodyPr anchor="t" rtlCol="false" tIns="0" lIns="0" bIns="0" rIns="0">
            <a:spAutoFit/>
          </a:bodyPr>
          <a:lstStyle/>
          <a:p>
            <a:pPr algn="l">
              <a:lnSpc>
                <a:spcPts val="6999"/>
              </a:lnSpc>
              <a:spcBef>
                <a:spcPct val="0"/>
              </a:spcBef>
            </a:pPr>
            <a:r>
              <a:rPr lang="en-US" b="true" sz="4999">
                <a:solidFill>
                  <a:srgbClr val="FFFFFF"/>
                </a:solidFill>
                <a:latin typeface="Fira Sans Medium"/>
                <a:ea typeface="Fira Sans Medium"/>
                <a:cs typeface="Fira Sans Medium"/>
                <a:sym typeface="Fira Sans Medium"/>
              </a:rPr>
              <a:t>Giới thiệu bài toán</a:t>
            </a:r>
          </a:p>
        </p:txBody>
      </p:sp>
      <p:sp>
        <p:nvSpPr>
          <p:cNvPr name="Freeform 5" id="5"/>
          <p:cNvSpPr/>
          <p:nvPr/>
        </p:nvSpPr>
        <p:spPr>
          <a:xfrm flipH="false" flipV="true" rot="0">
            <a:off x="9476781" y="-3398818"/>
            <a:ext cx="10904544" cy="6226137"/>
          </a:xfrm>
          <a:custGeom>
            <a:avLst/>
            <a:gdLst/>
            <a:ahLst/>
            <a:cxnLst/>
            <a:rect r="r" b="b" t="t" l="l"/>
            <a:pathLst>
              <a:path h="6226137" w="10904544">
                <a:moveTo>
                  <a:pt x="0" y="6226136"/>
                </a:moveTo>
                <a:lnTo>
                  <a:pt x="10904544" y="6226136"/>
                </a:lnTo>
                <a:lnTo>
                  <a:pt x="10904544" y="0"/>
                </a:lnTo>
                <a:lnTo>
                  <a:pt x="0" y="0"/>
                </a:lnTo>
                <a:lnTo>
                  <a:pt x="0" y="6226136"/>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6" id="6"/>
          <p:cNvSpPr/>
          <p:nvPr/>
        </p:nvSpPr>
        <p:spPr>
          <a:xfrm flipH="false" flipV="false" rot="0">
            <a:off x="1028700" y="3672871"/>
            <a:ext cx="772891" cy="1104130"/>
          </a:xfrm>
          <a:custGeom>
            <a:avLst/>
            <a:gdLst/>
            <a:ahLst/>
            <a:cxnLst/>
            <a:rect r="r" b="b" t="t" l="l"/>
            <a:pathLst>
              <a:path h="1104130" w="772891">
                <a:moveTo>
                  <a:pt x="0" y="0"/>
                </a:moveTo>
                <a:lnTo>
                  <a:pt x="772891" y="0"/>
                </a:lnTo>
                <a:lnTo>
                  <a:pt x="772891" y="1104131"/>
                </a:lnTo>
                <a:lnTo>
                  <a:pt x="0" y="11041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2402504" y="5321029"/>
            <a:ext cx="13259542" cy="2350526"/>
            <a:chOff x="0" y="0"/>
            <a:chExt cx="17679389" cy="3134034"/>
          </a:xfrm>
        </p:grpSpPr>
        <p:sp>
          <p:nvSpPr>
            <p:cNvPr name="TextBox 8" id="8"/>
            <p:cNvSpPr txBox="true"/>
            <p:nvPr/>
          </p:nvSpPr>
          <p:spPr>
            <a:xfrm rot="0">
              <a:off x="0" y="-47625"/>
              <a:ext cx="17679389" cy="1047384"/>
            </a:xfrm>
            <a:prstGeom prst="rect">
              <a:avLst/>
            </a:prstGeom>
          </p:spPr>
          <p:txBody>
            <a:bodyPr anchor="t" rtlCol="false" tIns="0" lIns="0" bIns="0" rIns="0">
              <a:spAutoFit/>
            </a:bodyPr>
            <a:lstStyle/>
            <a:p>
              <a:pPr algn="ctr" marL="0" indent="0" lvl="0">
                <a:lnSpc>
                  <a:spcPts val="6396"/>
                </a:lnSpc>
                <a:spcBef>
                  <a:spcPct val="0"/>
                </a:spcBef>
              </a:pPr>
            </a:p>
          </p:txBody>
        </p:sp>
        <p:sp>
          <p:nvSpPr>
            <p:cNvPr name="TextBox 9" id="9"/>
            <p:cNvSpPr txBox="true"/>
            <p:nvPr/>
          </p:nvSpPr>
          <p:spPr>
            <a:xfrm rot="0">
              <a:off x="0" y="1769249"/>
              <a:ext cx="17679389" cy="1364786"/>
            </a:xfrm>
            <a:prstGeom prst="rect">
              <a:avLst/>
            </a:prstGeom>
          </p:spPr>
          <p:txBody>
            <a:bodyPr anchor="t" rtlCol="false" tIns="0" lIns="0" bIns="0" rIns="0">
              <a:spAutoFit/>
            </a:bodyPr>
            <a:lstStyle/>
            <a:p>
              <a:pPr algn="just" marL="0" indent="0" lvl="0">
                <a:lnSpc>
                  <a:spcPts val="4132"/>
                </a:lnSpc>
                <a:spcBef>
                  <a:spcPct val="0"/>
                </a:spcBef>
              </a:pPr>
              <a:r>
                <a:rPr lang="en-US" b="true" sz="2952" spc="14">
                  <a:solidFill>
                    <a:srgbClr val="000000"/>
                  </a:solidFill>
                  <a:latin typeface="Fira Sans Bold"/>
                  <a:ea typeface="Fira Sans Bold"/>
                  <a:cs typeface="Fira Sans Bold"/>
                  <a:sym typeface="Fira Sans Bold"/>
                </a:rPr>
                <a:t>Mục tiêu: </a:t>
              </a:r>
              <a:r>
                <a:rPr lang="en-US" sz="2952" spc="14" u="none">
                  <a:solidFill>
                    <a:srgbClr val="000000"/>
                  </a:solidFill>
                  <a:latin typeface="Fira Sans Light"/>
                  <a:ea typeface="Fira Sans Light"/>
                  <a:cs typeface="Fira Sans Light"/>
                  <a:sym typeface="Fira Sans Light"/>
                </a:rPr>
                <a:t>Phát triển hệ thống chấm tự động cho bài thi tự luận, giúp giảm công sức chấm thủ công, nâng cao độ chính xác và tính khách quan.</a:t>
              </a:r>
            </a:p>
          </p:txBody>
        </p:sp>
      </p:grpSp>
      <p:grpSp>
        <p:nvGrpSpPr>
          <p:cNvPr name="Group 10" id="10"/>
          <p:cNvGrpSpPr/>
          <p:nvPr/>
        </p:nvGrpSpPr>
        <p:grpSpPr>
          <a:xfrm rot="0">
            <a:off x="2233285" y="2502610"/>
            <a:ext cx="15593283" cy="2818419"/>
            <a:chOff x="0" y="0"/>
            <a:chExt cx="20791044" cy="3757892"/>
          </a:xfrm>
        </p:grpSpPr>
        <p:sp>
          <p:nvSpPr>
            <p:cNvPr name="TextBox 11" id="11"/>
            <p:cNvSpPr txBox="true"/>
            <p:nvPr/>
          </p:nvSpPr>
          <p:spPr>
            <a:xfrm rot="0">
              <a:off x="0" y="-47625"/>
              <a:ext cx="20791044" cy="1027774"/>
            </a:xfrm>
            <a:prstGeom prst="rect">
              <a:avLst/>
            </a:prstGeom>
          </p:spPr>
          <p:txBody>
            <a:bodyPr anchor="t" rtlCol="false" tIns="0" lIns="0" bIns="0" rIns="0">
              <a:spAutoFit/>
            </a:bodyPr>
            <a:lstStyle/>
            <a:p>
              <a:pPr algn="ctr" marL="0" indent="0" lvl="0">
                <a:lnSpc>
                  <a:spcPts val="6270"/>
                </a:lnSpc>
                <a:spcBef>
                  <a:spcPct val="0"/>
                </a:spcBef>
              </a:pPr>
            </a:p>
          </p:txBody>
        </p:sp>
        <p:sp>
          <p:nvSpPr>
            <p:cNvPr name="TextBox 12" id="12"/>
            <p:cNvSpPr txBox="true"/>
            <p:nvPr/>
          </p:nvSpPr>
          <p:spPr>
            <a:xfrm rot="0">
              <a:off x="0" y="1742762"/>
              <a:ext cx="20791044" cy="2015130"/>
            </a:xfrm>
            <a:prstGeom prst="rect">
              <a:avLst/>
            </a:prstGeom>
          </p:spPr>
          <p:txBody>
            <a:bodyPr anchor="t" rtlCol="false" tIns="0" lIns="0" bIns="0" rIns="0">
              <a:spAutoFit/>
            </a:bodyPr>
            <a:lstStyle/>
            <a:p>
              <a:pPr algn="just" marL="0" indent="0" lvl="0">
                <a:lnSpc>
                  <a:spcPts val="4051"/>
                </a:lnSpc>
                <a:spcBef>
                  <a:spcPct val="0"/>
                </a:spcBef>
              </a:pPr>
              <a:r>
                <a:rPr lang="en-US" b="true" sz="2894" spc="14">
                  <a:solidFill>
                    <a:srgbClr val="000000"/>
                  </a:solidFill>
                  <a:latin typeface="Fira Sans Bold"/>
                  <a:ea typeface="Fira Sans Bold"/>
                  <a:cs typeface="Fira Sans Bold"/>
                  <a:sym typeface="Fira Sans Bold"/>
                </a:rPr>
                <a:t>Vấn đề:  </a:t>
              </a:r>
              <a:r>
                <a:rPr lang="en-US" sz="2894" spc="14" u="none">
                  <a:solidFill>
                    <a:srgbClr val="000000"/>
                  </a:solidFill>
                  <a:latin typeface="Fira Sans Light"/>
                  <a:ea typeface="Fira Sans Light"/>
                  <a:cs typeface="Fira Sans Light"/>
                  <a:sym typeface="Fira Sans Light"/>
                </a:rPr>
                <a:t>Chấm thi truyền thống trên giấy là phương pháp phổ biến từ lâu trong hệ thống giáo dục, Việc Chấm thi trên giấy truyền thống tuy đảm bảo sự linh hoạt nhưng lại tốn nhiều thời gian, dễ sai sót và khó đảm bảo tính đồng nhất</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772715" y="-3398818"/>
            <a:ext cx="15839149" cy="6226137"/>
            <a:chOff x="0" y="0"/>
            <a:chExt cx="13666499" cy="5372100"/>
          </a:xfrm>
        </p:grpSpPr>
        <p:sp>
          <p:nvSpPr>
            <p:cNvPr name="Freeform 3" id="3"/>
            <p:cNvSpPr/>
            <p:nvPr/>
          </p:nvSpPr>
          <p:spPr>
            <a:xfrm flipH="false" flipV="false" rot="0">
              <a:off x="0" y="0"/>
              <a:ext cx="13666499" cy="5372100"/>
            </a:xfrm>
            <a:custGeom>
              <a:avLst/>
              <a:gdLst/>
              <a:ahLst/>
              <a:cxnLst/>
              <a:rect r="r" b="b" t="t" l="l"/>
              <a:pathLst>
                <a:path h="5372100" w="13666499">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name="TextBox 4" id="4"/>
          <p:cNvSpPr txBox="true"/>
          <p:nvPr/>
        </p:nvSpPr>
        <p:spPr>
          <a:xfrm rot="0">
            <a:off x="1497566" y="933450"/>
            <a:ext cx="9298587" cy="854076"/>
          </a:xfrm>
          <a:prstGeom prst="rect">
            <a:avLst/>
          </a:prstGeom>
        </p:spPr>
        <p:txBody>
          <a:bodyPr anchor="t" rtlCol="false" tIns="0" lIns="0" bIns="0" rIns="0">
            <a:spAutoFit/>
          </a:bodyPr>
          <a:lstStyle/>
          <a:p>
            <a:pPr algn="l">
              <a:lnSpc>
                <a:spcPts val="6999"/>
              </a:lnSpc>
              <a:spcBef>
                <a:spcPct val="0"/>
              </a:spcBef>
            </a:pPr>
            <a:r>
              <a:rPr lang="en-US" b="true" sz="4999">
                <a:solidFill>
                  <a:srgbClr val="FFFFFF"/>
                </a:solidFill>
                <a:latin typeface="Fira Sans Medium"/>
                <a:ea typeface="Fira Sans Medium"/>
                <a:cs typeface="Fira Sans Medium"/>
                <a:sym typeface="Fira Sans Medium"/>
              </a:rPr>
              <a:t>Giới thiệu bài toán</a:t>
            </a:r>
          </a:p>
        </p:txBody>
      </p:sp>
      <p:grpSp>
        <p:nvGrpSpPr>
          <p:cNvPr name="Group 5" id="5"/>
          <p:cNvGrpSpPr/>
          <p:nvPr/>
        </p:nvGrpSpPr>
        <p:grpSpPr>
          <a:xfrm rot="0">
            <a:off x="2233285" y="5489976"/>
            <a:ext cx="15593283" cy="2624540"/>
            <a:chOff x="0" y="0"/>
            <a:chExt cx="20791044" cy="3499387"/>
          </a:xfrm>
        </p:grpSpPr>
        <p:sp>
          <p:nvSpPr>
            <p:cNvPr name="TextBox 6" id="6"/>
            <p:cNvSpPr txBox="true"/>
            <p:nvPr/>
          </p:nvSpPr>
          <p:spPr>
            <a:xfrm rot="0">
              <a:off x="0" y="-47625"/>
              <a:ext cx="20791044" cy="965857"/>
            </a:xfrm>
            <a:prstGeom prst="rect">
              <a:avLst/>
            </a:prstGeom>
          </p:spPr>
          <p:txBody>
            <a:bodyPr anchor="t" rtlCol="false" tIns="0" lIns="0" bIns="0" rIns="0">
              <a:spAutoFit/>
            </a:bodyPr>
            <a:lstStyle/>
            <a:p>
              <a:pPr algn="ctr" marL="0" indent="0" lvl="0">
                <a:lnSpc>
                  <a:spcPts val="5874"/>
                </a:lnSpc>
                <a:spcBef>
                  <a:spcPct val="0"/>
                </a:spcBef>
              </a:pPr>
            </a:p>
          </p:txBody>
        </p:sp>
        <p:sp>
          <p:nvSpPr>
            <p:cNvPr name="TextBox 7" id="7"/>
            <p:cNvSpPr txBox="true"/>
            <p:nvPr/>
          </p:nvSpPr>
          <p:spPr>
            <a:xfrm rot="0">
              <a:off x="0" y="1638585"/>
              <a:ext cx="20791044" cy="1860802"/>
            </a:xfrm>
            <a:prstGeom prst="rect">
              <a:avLst/>
            </a:prstGeom>
          </p:spPr>
          <p:txBody>
            <a:bodyPr anchor="t" rtlCol="false" tIns="0" lIns="0" bIns="0" rIns="0">
              <a:spAutoFit/>
            </a:bodyPr>
            <a:lstStyle/>
            <a:p>
              <a:pPr algn="just" marL="0" indent="0" lvl="0">
                <a:lnSpc>
                  <a:spcPts val="3795"/>
                </a:lnSpc>
                <a:spcBef>
                  <a:spcPct val="0"/>
                </a:spcBef>
              </a:pPr>
              <a:r>
                <a:rPr lang="en-US" b="true" sz="2711" spc="13">
                  <a:solidFill>
                    <a:srgbClr val="000000"/>
                  </a:solidFill>
                  <a:latin typeface="Fira Sans Bold"/>
                  <a:ea typeface="Fira Sans Bold"/>
                  <a:cs typeface="Fira Sans Bold"/>
                  <a:sym typeface="Fira Sans Bold"/>
                </a:rPr>
                <a:t>Phương pháp: </a:t>
              </a:r>
              <a:r>
                <a:rPr lang="en-US" sz="2711" spc="13" u="none">
                  <a:solidFill>
                    <a:srgbClr val="000000"/>
                  </a:solidFill>
                  <a:latin typeface="Fira Sans Light"/>
                  <a:ea typeface="Fira Sans Light"/>
                  <a:cs typeface="Fira Sans Light"/>
                  <a:sym typeface="Fira Sans Light"/>
                </a:rPr>
                <a:t>Sử dụng OCR (Vintern-1B) để trích xuất văn bản từ bài thi viết tay, kết hợp LLM (Llama3) phân tích ngữ nghĩa và chấm điểm theo tiêu chí.</a:t>
              </a:r>
            </a:p>
            <a:p>
              <a:pPr algn="just" marL="0" indent="0" lvl="0">
                <a:lnSpc>
                  <a:spcPts val="3795"/>
                </a:lnSpc>
                <a:spcBef>
                  <a:spcPct val="0"/>
                </a:spcBef>
              </a:pPr>
            </a:p>
          </p:txBody>
        </p:sp>
      </p:grpSp>
      <p:sp>
        <p:nvSpPr>
          <p:cNvPr name="Freeform 8" id="8"/>
          <p:cNvSpPr/>
          <p:nvPr/>
        </p:nvSpPr>
        <p:spPr>
          <a:xfrm flipH="false" flipV="true" rot="0">
            <a:off x="9476781" y="-3398818"/>
            <a:ext cx="10904544" cy="6226137"/>
          </a:xfrm>
          <a:custGeom>
            <a:avLst/>
            <a:gdLst/>
            <a:ahLst/>
            <a:cxnLst/>
            <a:rect r="r" b="b" t="t" l="l"/>
            <a:pathLst>
              <a:path h="6226137" w="10904544">
                <a:moveTo>
                  <a:pt x="0" y="6226136"/>
                </a:moveTo>
                <a:lnTo>
                  <a:pt x="10904544" y="6226136"/>
                </a:lnTo>
                <a:lnTo>
                  <a:pt x="10904544" y="0"/>
                </a:lnTo>
                <a:lnTo>
                  <a:pt x="0" y="0"/>
                </a:lnTo>
                <a:lnTo>
                  <a:pt x="0" y="6226136"/>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9" id="9"/>
          <p:cNvSpPr/>
          <p:nvPr/>
        </p:nvSpPr>
        <p:spPr>
          <a:xfrm flipH="false" flipV="false" rot="0">
            <a:off x="1028700" y="3672871"/>
            <a:ext cx="772891" cy="1104130"/>
          </a:xfrm>
          <a:custGeom>
            <a:avLst/>
            <a:gdLst/>
            <a:ahLst/>
            <a:cxnLst/>
            <a:rect r="r" b="b" t="t" l="l"/>
            <a:pathLst>
              <a:path h="1104130" w="772891">
                <a:moveTo>
                  <a:pt x="0" y="0"/>
                </a:moveTo>
                <a:lnTo>
                  <a:pt x="772891" y="0"/>
                </a:lnTo>
                <a:lnTo>
                  <a:pt x="772891" y="1104131"/>
                </a:lnTo>
                <a:lnTo>
                  <a:pt x="0" y="11041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55914" y="6477207"/>
            <a:ext cx="883304" cy="1104130"/>
          </a:xfrm>
          <a:custGeom>
            <a:avLst/>
            <a:gdLst/>
            <a:ahLst/>
            <a:cxnLst/>
            <a:rect r="r" b="b" t="t" l="l"/>
            <a:pathLst>
              <a:path h="1104130" w="883304">
                <a:moveTo>
                  <a:pt x="0" y="0"/>
                </a:moveTo>
                <a:lnTo>
                  <a:pt x="883304" y="0"/>
                </a:lnTo>
                <a:lnTo>
                  <a:pt x="883304" y="1104130"/>
                </a:lnTo>
                <a:lnTo>
                  <a:pt x="0" y="11041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2233285" y="2502610"/>
            <a:ext cx="15593283" cy="2818419"/>
            <a:chOff x="0" y="0"/>
            <a:chExt cx="20791044" cy="3757892"/>
          </a:xfrm>
        </p:grpSpPr>
        <p:sp>
          <p:nvSpPr>
            <p:cNvPr name="TextBox 12" id="12"/>
            <p:cNvSpPr txBox="true"/>
            <p:nvPr/>
          </p:nvSpPr>
          <p:spPr>
            <a:xfrm rot="0">
              <a:off x="0" y="-47625"/>
              <a:ext cx="20791044" cy="1027774"/>
            </a:xfrm>
            <a:prstGeom prst="rect">
              <a:avLst/>
            </a:prstGeom>
          </p:spPr>
          <p:txBody>
            <a:bodyPr anchor="t" rtlCol="false" tIns="0" lIns="0" bIns="0" rIns="0">
              <a:spAutoFit/>
            </a:bodyPr>
            <a:lstStyle/>
            <a:p>
              <a:pPr algn="ctr" marL="0" indent="0" lvl="0">
                <a:lnSpc>
                  <a:spcPts val="6270"/>
                </a:lnSpc>
                <a:spcBef>
                  <a:spcPct val="0"/>
                </a:spcBef>
              </a:pPr>
            </a:p>
          </p:txBody>
        </p:sp>
        <p:sp>
          <p:nvSpPr>
            <p:cNvPr name="TextBox 13" id="13"/>
            <p:cNvSpPr txBox="true"/>
            <p:nvPr/>
          </p:nvSpPr>
          <p:spPr>
            <a:xfrm rot="0">
              <a:off x="0" y="1742762"/>
              <a:ext cx="20791044" cy="2015130"/>
            </a:xfrm>
            <a:prstGeom prst="rect">
              <a:avLst/>
            </a:prstGeom>
          </p:spPr>
          <p:txBody>
            <a:bodyPr anchor="t" rtlCol="false" tIns="0" lIns="0" bIns="0" rIns="0">
              <a:spAutoFit/>
            </a:bodyPr>
            <a:lstStyle/>
            <a:p>
              <a:pPr algn="just" marL="0" indent="0" lvl="0">
                <a:lnSpc>
                  <a:spcPts val="4051"/>
                </a:lnSpc>
                <a:spcBef>
                  <a:spcPct val="0"/>
                </a:spcBef>
              </a:pPr>
              <a:r>
                <a:rPr lang="en-US" b="true" sz="2894" spc="14">
                  <a:solidFill>
                    <a:srgbClr val="000000"/>
                  </a:solidFill>
                  <a:latin typeface="Fira Sans Bold"/>
                  <a:ea typeface="Fira Sans Bold"/>
                  <a:cs typeface="Fira Sans Bold"/>
                  <a:sym typeface="Fira Sans Bold"/>
                </a:rPr>
                <a:t>Vấn đề:  </a:t>
              </a:r>
              <a:r>
                <a:rPr lang="en-US" sz="2894" spc="14" u="none">
                  <a:solidFill>
                    <a:srgbClr val="000000"/>
                  </a:solidFill>
                  <a:latin typeface="Fira Sans Light"/>
                  <a:ea typeface="Fira Sans Light"/>
                  <a:cs typeface="Fira Sans Light"/>
                  <a:sym typeface="Fira Sans Light"/>
                </a:rPr>
                <a:t>Chấm thi truyền thống trên giấy là phương pháp phổ biến từ lâu trong hệ thống giáo dục, Việc Chấm thi trên giấy truyền thống tuy đảm bảo sự linh hoạt nhưng lại tốn nhiều thời gian, dễ sai sót và khó đảm bảo tính đồng nhất</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772715" y="-3398818"/>
            <a:ext cx="15839149" cy="6226137"/>
            <a:chOff x="0" y="0"/>
            <a:chExt cx="13666499" cy="5372100"/>
          </a:xfrm>
        </p:grpSpPr>
        <p:sp>
          <p:nvSpPr>
            <p:cNvPr name="Freeform 3" id="3"/>
            <p:cNvSpPr/>
            <p:nvPr/>
          </p:nvSpPr>
          <p:spPr>
            <a:xfrm flipH="false" flipV="false" rot="0">
              <a:off x="0" y="0"/>
              <a:ext cx="13666499" cy="5372100"/>
            </a:xfrm>
            <a:custGeom>
              <a:avLst/>
              <a:gdLst/>
              <a:ahLst/>
              <a:cxnLst/>
              <a:rect r="r" b="b" t="t" l="l"/>
              <a:pathLst>
                <a:path h="5372100" w="13666499">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name="TextBox 4" id="4"/>
          <p:cNvSpPr txBox="true"/>
          <p:nvPr/>
        </p:nvSpPr>
        <p:spPr>
          <a:xfrm rot="0">
            <a:off x="1497566" y="933450"/>
            <a:ext cx="9298587" cy="854076"/>
          </a:xfrm>
          <a:prstGeom prst="rect">
            <a:avLst/>
          </a:prstGeom>
        </p:spPr>
        <p:txBody>
          <a:bodyPr anchor="t" rtlCol="false" tIns="0" lIns="0" bIns="0" rIns="0">
            <a:spAutoFit/>
          </a:bodyPr>
          <a:lstStyle/>
          <a:p>
            <a:pPr algn="l">
              <a:lnSpc>
                <a:spcPts val="6999"/>
              </a:lnSpc>
              <a:spcBef>
                <a:spcPct val="0"/>
              </a:spcBef>
            </a:pPr>
            <a:r>
              <a:rPr lang="en-US" b="true" sz="4999">
                <a:solidFill>
                  <a:srgbClr val="FFFFFF"/>
                </a:solidFill>
                <a:latin typeface="Fira Sans Medium"/>
                <a:ea typeface="Fira Sans Medium"/>
                <a:cs typeface="Fira Sans Medium"/>
                <a:sym typeface="Fira Sans Medium"/>
              </a:rPr>
              <a:t>Giới Thiệu Bộ Dữ Liệu</a:t>
            </a:r>
          </a:p>
        </p:txBody>
      </p:sp>
      <p:sp>
        <p:nvSpPr>
          <p:cNvPr name="Freeform 5" id="5"/>
          <p:cNvSpPr/>
          <p:nvPr/>
        </p:nvSpPr>
        <p:spPr>
          <a:xfrm flipH="false" flipV="true" rot="0">
            <a:off x="9476781" y="-3398818"/>
            <a:ext cx="10904544" cy="6226137"/>
          </a:xfrm>
          <a:custGeom>
            <a:avLst/>
            <a:gdLst/>
            <a:ahLst/>
            <a:cxnLst/>
            <a:rect r="r" b="b" t="t" l="l"/>
            <a:pathLst>
              <a:path h="6226137" w="10904544">
                <a:moveTo>
                  <a:pt x="0" y="6226136"/>
                </a:moveTo>
                <a:lnTo>
                  <a:pt x="10904544" y="6226136"/>
                </a:lnTo>
                <a:lnTo>
                  <a:pt x="10904544" y="0"/>
                </a:lnTo>
                <a:lnTo>
                  <a:pt x="0" y="0"/>
                </a:lnTo>
                <a:lnTo>
                  <a:pt x="0" y="6226136"/>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TextBox 6" id="6"/>
          <p:cNvSpPr txBox="true"/>
          <p:nvPr/>
        </p:nvSpPr>
        <p:spPr>
          <a:xfrm rot="0">
            <a:off x="1028700" y="3253973"/>
            <a:ext cx="15593283" cy="5641489"/>
          </a:xfrm>
          <a:prstGeom prst="rect">
            <a:avLst/>
          </a:prstGeom>
        </p:spPr>
        <p:txBody>
          <a:bodyPr anchor="t" rtlCol="false" tIns="0" lIns="0" bIns="0" rIns="0">
            <a:spAutoFit/>
          </a:bodyPr>
          <a:lstStyle/>
          <a:p>
            <a:pPr algn="just" marL="624846" indent="-312423" lvl="1">
              <a:lnSpc>
                <a:spcPts val="4051"/>
              </a:lnSpc>
              <a:spcBef>
                <a:spcPct val="0"/>
              </a:spcBef>
              <a:buFont typeface="Arial"/>
              <a:buChar char="•"/>
            </a:pPr>
            <a:r>
              <a:rPr lang="en-US" sz="2894" spc="14">
                <a:solidFill>
                  <a:srgbClr val="000000"/>
                </a:solidFill>
                <a:latin typeface="Fira Sans"/>
                <a:ea typeface="Fira Sans"/>
                <a:cs typeface="Fira Sans"/>
                <a:sym typeface="Fira Sans"/>
              </a:rPr>
              <a:t> Sử</a:t>
            </a:r>
            <a:r>
              <a:rPr lang="en-US" sz="2894" spc="14" u="none">
                <a:solidFill>
                  <a:srgbClr val="000000"/>
                </a:solidFill>
                <a:latin typeface="Fira Sans"/>
                <a:ea typeface="Fira Sans"/>
                <a:cs typeface="Fira Sans"/>
                <a:sym typeface="Fira Sans"/>
              </a:rPr>
              <a:t> dụng tập Viet-Handwriting-Flash2 cho bài toán OCR</a:t>
            </a:r>
          </a:p>
          <a:p>
            <a:pPr algn="just" marL="0" indent="0" lvl="0">
              <a:lnSpc>
                <a:spcPts val="4051"/>
              </a:lnSpc>
              <a:spcBef>
                <a:spcPct val="0"/>
              </a:spcBef>
            </a:pPr>
          </a:p>
          <a:p>
            <a:pPr algn="just" marL="624846" indent="-312423" lvl="1">
              <a:lnSpc>
                <a:spcPts val="4051"/>
              </a:lnSpc>
              <a:spcBef>
                <a:spcPct val="0"/>
              </a:spcBef>
              <a:buFont typeface="Arial"/>
              <a:buChar char="•"/>
            </a:pPr>
            <a:r>
              <a:rPr lang="en-US" sz="2894" spc="14" u="none">
                <a:solidFill>
                  <a:srgbClr val="000000"/>
                </a:solidFill>
                <a:latin typeface="Fira Sans"/>
                <a:ea typeface="Fira Sans"/>
                <a:cs typeface="Fira Sans"/>
                <a:sym typeface="Fira Sans"/>
              </a:rPr>
              <a:t>Với kích thước 100k dòng dữ liệu</a:t>
            </a:r>
          </a:p>
          <a:p>
            <a:pPr algn="just" marL="0" indent="0" lvl="0">
              <a:lnSpc>
                <a:spcPts val="4051"/>
              </a:lnSpc>
              <a:spcBef>
                <a:spcPct val="0"/>
              </a:spcBef>
            </a:pPr>
          </a:p>
          <a:p>
            <a:pPr algn="just" marL="624846" indent="-312423" lvl="1">
              <a:lnSpc>
                <a:spcPts val="4051"/>
              </a:lnSpc>
              <a:spcBef>
                <a:spcPct val="0"/>
              </a:spcBef>
              <a:buFont typeface="Arial"/>
              <a:buChar char="•"/>
            </a:pPr>
            <a:r>
              <a:rPr lang="en-US" sz="2894" spc="14" u="none">
                <a:solidFill>
                  <a:srgbClr val="000000"/>
                </a:solidFill>
                <a:latin typeface="Fira Sans"/>
                <a:ea typeface="Fira Sans"/>
                <a:cs typeface="Fira Sans"/>
                <a:sym typeface="Fira Sans"/>
              </a:rPr>
              <a:t>Được phát triển dựa trên các hình ảnh từ bộ dữ liệu Cinnamon AI Challenge - Handwriting Address và UIT-HWDB. </a:t>
            </a:r>
          </a:p>
          <a:p>
            <a:pPr algn="just" marL="0" indent="0" lvl="0">
              <a:lnSpc>
                <a:spcPts val="4051"/>
              </a:lnSpc>
              <a:spcBef>
                <a:spcPct val="0"/>
              </a:spcBef>
            </a:pPr>
          </a:p>
          <a:p>
            <a:pPr algn="just" marL="624846" indent="-312423" lvl="1">
              <a:lnSpc>
                <a:spcPts val="4051"/>
              </a:lnSpc>
              <a:spcBef>
                <a:spcPct val="0"/>
              </a:spcBef>
              <a:buFont typeface="Arial"/>
              <a:buChar char="•"/>
            </a:pPr>
            <a:r>
              <a:rPr lang="en-US" b="true" sz="2894" spc="14" u="none">
                <a:solidFill>
                  <a:srgbClr val="000000"/>
                </a:solidFill>
                <a:latin typeface="Fira Sans Bold"/>
                <a:ea typeface="Fira Sans Bold"/>
                <a:cs typeface="Fira Sans Bold"/>
                <a:sym typeface="Fira Sans Bold"/>
              </a:rPr>
              <a:t> </a:t>
            </a:r>
            <a:r>
              <a:rPr lang="en-US" sz="2894" spc="14" u="none">
                <a:solidFill>
                  <a:srgbClr val="000000"/>
                </a:solidFill>
                <a:latin typeface="Fira Sans"/>
                <a:ea typeface="Fira Sans"/>
                <a:cs typeface="Fira Sans"/>
                <a:sym typeface="Fira Sans"/>
              </a:rPr>
              <a:t>Mỗi hình ảnh viết tay đã được phân tích và chú thích bằng kỹ thuật Visual Question Answering (VQA), tạo thành một tập dữ liệu phong phú.</a:t>
            </a:r>
          </a:p>
          <a:p>
            <a:pPr algn="just" marL="0" indent="0" lvl="0">
              <a:lnSpc>
                <a:spcPts val="4051"/>
              </a:lnSpc>
              <a:spcBef>
                <a:spcPct val="0"/>
              </a:spcBef>
            </a:pPr>
          </a:p>
          <a:p>
            <a:pPr algn="just" marL="0" indent="0" lvl="0">
              <a:lnSpc>
                <a:spcPts val="4051"/>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772715" y="-3398818"/>
            <a:ext cx="15839149" cy="6226137"/>
            <a:chOff x="0" y="0"/>
            <a:chExt cx="13666499" cy="5372100"/>
          </a:xfrm>
        </p:grpSpPr>
        <p:sp>
          <p:nvSpPr>
            <p:cNvPr name="Freeform 3" id="3"/>
            <p:cNvSpPr/>
            <p:nvPr/>
          </p:nvSpPr>
          <p:spPr>
            <a:xfrm flipH="false" flipV="false" rot="0">
              <a:off x="0" y="0"/>
              <a:ext cx="13666499" cy="5372100"/>
            </a:xfrm>
            <a:custGeom>
              <a:avLst/>
              <a:gdLst/>
              <a:ahLst/>
              <a:cxnLst/>
              <a:rect r="r" b="b" t="t" l="l"/>
              <a:pathLst>
                <a:path h="5372100" w="13666499">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name="TextBox 4" id="4"/>
          <p:cNvSpPr txBox="true"/>
          <p:nvPr/>
        </p:nvSpPr>
        <p:spPr>
          <a:xfrm rot="0">
            <a:off x="1497566" y="933450"/>
            <a:ext cx="9298587" cy="854076"/>
          </a:xfrm>
          <a:prstGeom prst="rect">
            <a:avLst/>
          </a:prstGeom>
        </p:spPr>
        <p:txBody>
          <a:bodyPr anchor="t" rtlCol="false" tIns="0" lIns="0" bIns="0" rIns="0">
            <a:spAutoFit/>
          </a:bodyPr>
          <a:lstStyle/>
          <a:p>
            <a:pPr algn="l">
              <a:lnSpc>
                <a:spcPts val="6999"/>
              </a:lnSpc>
              <a:spcBef>
                <a:spcPct val="0"/>
              </a:spcBef>
            </a:pPr>
            <a:r>
              <a:rPr lang="en-US" b="true" sz="4999">
                <a:solidFill>
                  <a:srgbClr val="FFFFFF"/>
                </a:solidFill>
                <a:latin typeface="Fira Sans Medium"/>
                <a:ea typeface="Fira Sans Medium"/>
                <a:cs typeface="Fira Sans Medium"/>
                <a:sym typeface="Fira Sans Medium"/>
              </a:rPr>
              <a:t>Giới Thiệu Bộ Dữ Liệu</a:t>
            </a:r>
          </a:p>
        </p:txBody>
      </p:sp>
      <p:sp>
        <p:nvSpPr>
          <p:cNvPr name="Freeform 5" id="5"/>
          <p:cNvSpPr/>
          <p:nvPr/>
        </p:nvSpPr>
        <p:spPr>
          <a:xfrm flipH="false" flipV="true" rot="0">
            <a:off x="9476781" y="-3398818"/>
            <a:ext cx="10904544" cy="6226137"/>
          </a:xfrm>
          <a:custGeom>
            <a:avLst/>
            <a:gdLst/>
            <a:ahLst/>
            <a:cxnLst/>
            <a:rect r="r" b="b" t="t" l="l"/>
            <a:pathLst>
              <a:path h="6226137" w="10904544">
                <a:moveTo>
                  <a:pt x="0" y="6226136"/>
                </a:moveTo>
                <a:lnTo>
                  <a:pt x="10904544" y="6226136"/>
                </a:lnTo>
                <a:lnTo>
                  <a:pt x="10904544" y="0"/>
                </a:lnTo>
                <a:lnTo>
                  <a:pt x="0" y="0"/>
                </a:lnTo>
                <a:lnTo>
                  <a:pt x="0" y="6226136"/>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6" id="6"/>
          <p:cNvSpPr/>
          <p:nvPr/>
        </p:nvSpPr>
        <p:spPr>
          <a:xfrm flipH="false" flipV="false" rot="0">
            <a:off x="4546931" y="3848787"/>
            <a:ext cx="4910563" cy="6022784"/>
          </a:xfrm>
          <a:custGeom>
            <a:avLst/>
            <a:gdLst/>
            <a:ahLst/>
            <a:cxnLst/>
            <a:rect r="r" b="b" t="t" l="l"/>
            <a:pathLst>
              <a:path h="6022784" w="4910563">
                <a:moveTo>
                  <a:pt x="0" y="0"/>
                </a:moveTo>
                <a:lnTo>
                  <a:pt x="4910563" y="0"/>
                </a:lnTo>
                <a:lnTo>
                  <a:pt x="4910563" y="6022784"/>
                </a:lnTo>
                <a:lnTo>
                  <a:pt x="0" y="6022784"/>
                </a:lnTo>
                <a:lnTo>
                  <a:pt x="0" y="0"/>
                </a:lnTo>
                <a:close/>
              </a:path>
            </a:pathLst>
          </a:custGeom>
          <a:blipFill>
            <a:blip r:embed="rId4"/>
            <a:stretch>
              <a:fillRect l="0" t="0" r="0" b="0"/>
            </a:stretch>
          </a:blipFill>
          <a:ln w="38100" cap="sq">
            <a:solidFill>
              <a:srgbClr val="000000"/>
            </a:solidFill>
            <a:prstDash val="solid"/>
            <a:miter/>
          </a:ln>
        </p:spPr>
      </p:sp>
      <p:sp>
        <p:nvSpPr>
          <p:cNvPr name="Freeform 7" id="7"/>
          <p:cNvSpPr/>
          <p:nvPr/>
        </p:nvSpPr>
        <p:spPr>
          <a:xfrm flipH="false" flipV="false" rot="0">
            <a:off x="10109488" y="3848787"/>
            <a:ext cx="5212779" cy="6022784"/>
          </a:xfrm>
          <a:custGeom>
            <a:avLst/>
            <a:gdLst/>
            <a:ahLst/>
            <a:cxnLst/>
            <a:rect r="r" b="b" t="t" l="l"/>
            <a:pathLst>
              <a:path h="6022784" w="5212779">
                <a:moveTo>
                  <a:pt x="0" y="0"/>
                </a:moveTo>
                <a:lnTo>
                  <a:pt x="5212779" y="0"/>
                </a:lnTo>
                <a:lnTo>
                  <a:pt x="5212779" y="6022784"/>
                </a:lnTo>
                <a:lnTo>
                  <a:pt x="0" y="6022784"/>
                </a:lnTo>
                <a:lnTo>
                  <a:pt x="0" y="0"/>
                </a:lnTo>
                <a:close/>
              </a:path>
            </a:pathLst>
          </a:custGeom>
          <a:blipFill>
            <a:blip r:embed="rId5"/>
            <a:stretch>
              <a:fillRect l="0" t="0" r="0" b="0"/>
            </a:stretch>
          </a:blipFill>
        </p:spPr>
      </p:sp>
      <p:sp>
        <p:nvSpPr>
          <p:cNvPr name="TextBox 8" id="8"/>
          <p:cNvSpPr txBox="true"/>
          <p:nvPr/>
        </p:nvSpPr>
        <p:spPr>
          <a:xfrm rot="0">
            <a:off x="5958020" y="3226227"/>
            <a:ext cx="1788980" cy="622559"/>
          </a:xfrm>
          <a:prstGeom prst="rect">
            <a:avLst/>
          </a:prstGeom>
        </p:spPr>
        <p:txBody>
          <a:bodyPr anchor="t" rtlCol="false" tIns="0" lIns="0" bIns="0" rIns="0">
            <a:spAutoFit/>
          </a:bodyPr>
          <a:lstStyle/>
          <a:p>
            <a:pPr algn="l">
              <a:lnSpc>
                <a:spcPts val="4715"/>
              </a:lnSpc>
            </a:pPr>
            <a:r>
              <a:rPr lang="en-US" sz="4861" i="true">
                <a:solidFill>
                  <a:srgbClr val="000000"/>
                </a:solidFill>
                <a:latin typeface="DM Sans Italics"/>
                <a:ea typeface="DM Sans Italics"/>
                <a:cs typeface="DM Sans Italics"/>
                <a:sym typeface="DM Sans Italics"/>
              </a:rPr>
              <a:t>Image</a:t>
            </a:r>
          </a:p>
        </p:txBody>
      </p:sp>
      <p:sp>
        <p:nvSpPr>
          <p:cNvPr name="TextBox 9" id="9"/>
          <p:cNvSpPr txBox="true"/>
          <p:nvPr/>
        </p:nvSpPr>
        <p:spPr>
          <a:xfrm rot="0">
            <a:off x="11547903" y="3226227"/>
            <a:ext cx="1788980" cy="622559"/>
          </a:xfrm>
          <a:prstGeom prst="rect">
            <a:avLst/>
          </a:prstGeom>
        </p:spPr>
        <p:txBody>
          <a:bodyPr anchor="t" rtlCol="false" tIns="0" lIns="0" bIns="0" rIns="0">
            <a:spAutoFit/>
          </a:bodyPr>
          <a:lstStyle/>
          <a:p>
            <a:pPr algn="l">
              <a:lnSpc>
                <a:spcPts val="4715"/>
              </a:lnSpc>
            </a:pPr>
            <a:r>
              <a:rPr lang="en-US" sz="4861" i="true">
                <a:solidFill>
                  <a:srgbClr val="000000"/>
                </a:solidFill>
                <a:latin typeface="DM Sans Italics"/>
                <a:ea typeface="DM Sans Italics"/>
                <a:cs typeface="DM Sans Italics"/>
                <a:sym typeface="DM Sans Italics"/>
              </a:rPr>
              <a:t>Label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772715" y="-3398818"/>
            <a:ext cx="15839149" cy="6226137"/>
            <a:chOff x="0" y="0"/>
            <a:chExt cx="13666499" cy="5372100"/>
          </a:xfrm>
        </p:grpSpPr>
        <p:sp>
          <p:nvSpPr>
            <p:cNvPr name="Freeform 3" id="3"/>
            <p:cNvSpPr/>
            <p:nvPr/>
          </p:nvSpPr>
          <p:spPr>
            <a:xfrm flipH="false" flipV="false" rot="0">
              <a:off x="0" y="0"/>
              <a:ext cx="13666499" cy="5372100"/>
            </a:xfrm>
            <a:custGeom>
              <a:avLst/>
              <a:gdLst/>
              <a:ahLst/>
              <a:cxnLst/>
              <a:rect r="r" b="b" t="t" l="l"/>
              <a:pathLst>
                <a:path h="5372100" w="13666499">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name="TextBox 4" id="4"/>
          <p:cNvSpPr txBox="true"/>
          <p:nvPr/>
        </p:nvSpPr>
        <p:spPr>
          <a:xfrm rot="0">
            <a:off x="1497566" y="933450"/>
            <a:ext cx="9298587" cy="854076"/>
          </a:xfrm>
          <a:prstGeom prst="rect">
            <a:avLst/>
          </a:prstGeom>
        </p:spPr>
        <p:txBody>
          <a:bodyPr anchor="t" rtlCol="false" tIns="0" lIns="0" bIns="0" rIns="0">
            <a:spAutoFit/>
          </a:bodyPr>
          <a:lstStyle/>
          <a:p>
            <a:pPr algn="l">
              <a:lnSpc>
                <a:spcPts val="6999"/>
              </a:lnSpc>
              <a:spcBef>
                <a:spcPct val="0"/>
              </a:spcBef>
            </a:pPr>
            <a:r>
              <a:rPr lang="en-US" b="true" sz="4999">
                <a:solidFill>
                  <a:srgbClr val="FFFFFF"/>
                </a:solidFill>
                <a:latin typeface="Fira Sans Medium"/>
                <a:ea typeface="Fira Sans Medium"/>
                <a:cs typeface="Fira Sans Medium"/>
                <a:sym typeface="Fira Sans Medium"/>
              </a:rPr>
              <a:t>Giới Thiệu Bộ Dữ Liệu</a:t>
            </a:r>
          </a:p>
        </p:txBody>
      </p:sp>
      <p:sp>
        <p:nvSpPr>
          <p:cNvPr name="Freeform 5" id="5"/>
          <p:cNvSpPr/>
          <p:nvPr/>
        </p:nvSpPr>
        <p:spPr>
          <a:xfrm flipH="false" flipV="true" rot="0">
            <a:off x="9476781" y="-3398818"/>
            <a:ext cx="10904544" cy="6226137"/>
          </a:xfrm>
          <a:custGeom>
            <a:avLst/>
            <a:gdLst/>
            <a:ahLst/>
            <a:cxnLst/>
            <a:rect r="r" b="b" t="t" l="l"/>
            <a:pathLst>
              <a:path h="6226137" w="10904544">
                <a:moveTo>
                  <a:pt x="0" y="6226136"/>
                </a:moveTo>
                <a:lnTo>
                  <a:pt x="10904544" y="6226136"/>
                </a:lnTo>
                <a:lnTo>
                  <a:pt x="10904544" y="0"/>
                </a:lnTo>
                <a:lnTo>
                  <a:pt x="0" y="0"/>
                </a:lnTo>
                <a:lnTo>
                  <a:pt x="0" y="6226136"/>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TextBox 6" id="6"/>
          <p:cNvSpPr txBox="true"/>
          <p:nvPr/>
        </p:nvSpPr>
        <p:spPr>
          <a:xfrm rot="0">
            <a:off x="1347358" y="4201460"/>
            <a:ext cx="15593283" cy="4098439"/>
          </a:xfrm>
          <a:prstGeom prst="rect">
            <a:avLst/>
          </a:prstGeom>
        </p:spPr>
        <p:txBody>
          <a:bodyPr anchor="t" rtlCol="false" tIns="0" lIns="0" bIns="0" rIns="0">
            <a:spAutoFit/>
          </a:bodyPr>
          <a:lstStyle/>
          <a:p>
            <a:pPr algn="just" marL="624846" indent="-312423" lvl="1">
              <a:lnSpc>
                <a:spcPts val="4051"/>
              </a:lnSpc>
              <a:spcBef>
                <a:spcPct val="0"/>
              </a:spcBef>
              <a:buFont typeface="Arial"/>
              <a:buChar char="•"/>
            </a:pPr>
            <a:r>
              <a:rPr lang="en-US" sz="2894" spc="14">
                <a:solidFill>
                  <a:srgbClr val="000000"/>
                </a:solidFill>
                <a:latin typeface="Fira Sans"/>
                <a:ea typeface="Fira Sans"/>
                <a:cs typeface="Fira Sans"/>
                <a:sym typeface="Fira Sans"/>
              </a:rPr>
              <a:t> Sử</a:t>
            </a:r>
            <a:r>
              <a:rPr lang="en-US" sz="2894" spc="14" u="none">
                <a:solidFill>
                  <a:srgbClr val="000000"/>
                </a:solidFill>
                <a:latin typeface="Fira Sans"/>
                <a:ea typeface="Fira Sans"/>
                <a:cs typeface="Fira Sans"/>
                <a:sym typeface="Fira Sans"/>
              </a:rPr>
              <a:t> dụng tập dữ liệu thực tế gồm 139 bài thi đạo đức nghề nghiệp từ sinh viên đại học Công Nghiệp Thành Phố Hồ Chí Minh</a:t>
            </a:r>
          </a:p>
          <a:p>
            <a:pPr algn="just" marL="0" indent="0" lvl="0">
              <a:lnSpc>
                <a:spcPts val="4051"/>
              </a:lnSpc>
              <a:spcBef>
                <a:spcPct val="0"/>
              </a:spcBef>
            </a:pPr>
          </a:p>
          <a:p>
            <a:pPr algn="just" marL="0" indent="0" lvl="0">
              <a:lnSpc>
                <a:spcPts val="4051"/>
              </a:lnSpc>
              <a:spcBef>
                <a:spcPct val="0"/>
              </a:spcBef>
            </a:pPr>
          </a:p>
          <a:p>
            <a:pPr algn="just" marL="624846" indent="-312423" lvl="1">
              <a:lnSpc>
                <a:spcPts val="4051"/>
              </a:lnSpc>
              <a:spcBef>
                <a:spcPct val="0"/>
              </a:spcBef>
              <a:buFont typeface="Arial"/>
              <a:buChar char="•"/>
            </a:pPr>
            <a:r>
              <a:rPr lang="en-US" b="true" sz="2894" spc="14" u="none">
                <a:solidFill>
                  <a:srgbClr val="000000"/>
                </a:solidFill>
                <a:latin typeface="Fira Sans Bold"/>
                <a:ea typeface="Fira Sans Bold"/>
                <a:cs typeface="Fira Sans Bold"/>
                <a:sym typeface="Fira Sans Bold"/>
              </a:rPr>
              <a:t> </a:t>
            </a:r>
            <a:r>
              <a:rPr lang="en-US" sz="2894" spc="14" u="none">
                <a:solidFill>
                  <a:srgbClr val="000000"/>
                </a:solidFill>
                <a:latin typeface="Fira Sans"/>
                <a:ea typeface="Fira Sans"/>
                <a:cs typeface="Fira Sans"/>
                <a:sym typeface="Fira Sans"/>
              </a:rPr>
              <a:t>Được thực hiện scan pdf kèm theo label tiêu chí chấm điểm và câu trả lời tương ứng cho từng tiêu chí</a:t>
            </a:r>
          </a:p>
          <a:p>
            <a:pPr algn="just" marL="0" indent="0" lvl="0">
              <a:lnSpc>
                <a:spcPts val="4051"/>
              </a:lnSpc>
              <a:spcBef>
                <a:spcPct val="0"/>
              </a:spcBef>
            </a:pPr>
          </a:p>
          <a:p>
            <a:pPr algn="just" marL="0" indent="0" lvl="0">
              <a:lnSpc>
                <a:spcPts val="4051"/>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772715" y="-3398818"/>
            <a:ext cx="15839149" cy="6226137"/>
            <a:chOff x="0" y="0"/>
            <a:chExt cx="13666499" cy="5372100"/>
          </a:xfrm>
        </p:grpSpPr>
        <p:sp>
          <p:nvSpPr>
            <p:cNvPr name="Freeform 3" id="3"/>
            <p:cNvSpPr/>
            <p:nvPr/>
          </p:nvSpPr>
          <p:spPr>
            <a:xfrm flipH="false" flipV="false" rot="0">
              <a:off x="0" y="0"/>
              <a:ext cx="13666499" cy="5372100"/>
            </a:xfrm>
            <a:custGeom>
              <a:avLst/>
              <a:gdLst/>
              <a:ahLst/>
              <a:cxnLst/>
              <a:rect r="r" b="b" t="t" l="l"/>
              <a:pathLst>
                <a:path h="5372100" w="13666499">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name="TextBox 4" id="4"/>
          <p:cNvSpPr txBox="true"/>
          <p:nvPr/>
        </p:nvSpPr>
        <p:spPr>
          <a:xfrm rot="0">
            <a:off x="1497566" y="933450"/>
            <a:ext cx="9298587" cy="854076"/>
          </a:xfrm>
          <a:prstGeom prst="rect">
            <a:avLst/>
          </a:prstGeom>
        </p:spPr>
        <p:txBody>
          <a:bodyPr anchor="t" rtlCol="false" tIns="0" lIns="0" bIns="0" rIns="0">
            <a:spAutoFit/>
          </a:bodyPr>
          <a:lstStyle/>
          <a:p>
            <a:pPr algn="l">
              <a:lnSpc>
                <a:spcPts val="6999"/>
              </a:lnSpc>
              <a:spcBef>
                <a:spcPct val="0"/>
              </a:spcBef>
            </a:pPr>
            <a:r>
              <a:rPr lang="en-US" b="true" sz="4999">
                <a:solidFill>
                  <a:srgbClr val="FFFFFF"/>
                </a:solidFill>
                <a:latin typeface="Fira Sans Medium"/>
                <a:ea typeface="Fira Sans Medium"/>
                <a:cs typeface="Fira Sans Medium"/>
                <a:sym typeface="Fira Sans Medium"/>
              </a:rPr>
              <a:t>Giới Thiệu Bộ Dữ Liệu</a:t>
            </a:r>
          </a:p>
        </p:txBody>
      </p:sp>
      <p:sp>
        <p:nvSpPr>
          <p:cNvPr name="Freeform 5" id="5"/>
          <p:cNvSpPr/>
          <p:nvPr/>
        </p:nvSpPr>
        <p:spPr>
          <a:xfrm flipH="false" flipV="true" rot="0">
            <a:off x="9476781" y="-3398818"/>
            <a:ext cx="10904544" cy="6226137"/>
          </a:xfrm>
          <a:custGeom>
            <a:avLst/>
            <a:gdLst/>
            <a:ahLst/>
            <a:cxnLst/>
            <a:rect r="r" b="b" t="t" l="l"/>
            <a:pathLst>
              <a:path h="6226137" w="10904544">
                <a:moveTo>
                  <a:pt x="0" y="6226136"/>
                </a:moveTo>
                <a:lnTo>
                  <a:pt x="10904544" y="6226136"/>
                </a:lnTo>
                <a:lnTo>
                  <a:pt x="10904544" y="0"/>
                </a:lnTo>
                <a:lnTo>
                  <a:pt x="0" y="0"/>
                </a:lnTo>
                <a:lnTo>
                  <a:pt x="0" y="6226136"/>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6" id="6"/>
          <p:cNvSpPr/>
          <p:nvPr/>
        </p:nvSpPr>
        <p:spPr>
          <a:xfrm flipH="false" flipV="false" rot="0">
            <a:off x="1028700" y="3099022"/>
            <a:ext cx="7323372" cy="5519855"/>
          </a:xfrm>
          <a:custGeom>
            <a:avLst/>
            <a:gdLst/>
            <a:ahLst/>
            <a:cxnLst/>
            <a:rect r="r" b="b" t="t" l="l"/>
            <a:pathLst>
              <a:path h="5519855" w="7323372">
                <a:moveTo>
                  <a:pt x="0" y="0"/>
                </a:moveTo>
                <a:lnTo>
                  <a:pt x="7323372" y="0"/>
                </a:lnTo>
                <a:lnTo>
                  <a:pt x="7323372" y="5519855"/>
                </a:lnTo>
                <a:lnTo>
                  <a:pt x="0" y="5519855"/>
                </a:lnTo>
                <a:lnTo>
                  <a:pt x="0" y="0"/>
                </a:lnTo>
                <a:close/>
              </a:path>
            </a:pathLst>
          </a:custGeom>
          <a:blipFill>
            <a:blip r:embed="rId4"/>
            <a:stretch>
              <a:fillRect l="0" t="0" r="0" b="0"/>
            </a:stretch>
          </a:blipFill>
        </p:spPr>
      </p:sp>
      <p:sp>
        <p:nvSpPr>
          <p:cNvPr name="Freeform 7" id="7"/>
          <p:cNvSpPr/>
          <p:nvPr/>
        </p:nvSpPr>
        <p:spPr>
          <a:xfrm flipH="false" flipV="false" rot="0">
            <a:off x="8531408" y="2949660"/>
            <a:ext cx="4529489" cy="6308640"/>
          </a:xfrm>
          <a:custGeom>
            <a:avLst/>
            <a:gdLst/>
            <a:ahLst/>
            <a:cxnLst/>
            <a:rect r="r" b="b" t="t" l="l"/>
            <a:pathLst>
              <a:path h="6308640" w="4529489">
                <a:moveTo>
                  <a:pt x="0" y="0"/>
                </a:moveTo>
                <a:lnTo>
                  <a:pt x="4529489" y="0"/>
                </a:lnTo>
                <a:lnTo>
                  <a:pt x="4529489" y="6308640"/>
                </a:lnTo>
                <a:lnTo>
                  <a:pt x="0" y="6308640"/>
                </a:lnTo>
                <a:lnTo>
                  <a:pt x="0" y="0"/>
                </a:lnTo>
                <a:close/>
              </a:path>
            </a:pathLst>
          </a:custGeom>
          <a:blipFill>
            <a:blip r:embed="rId5"/>
            <a:stretch>
              <a:fillRect l="0" t="0" r="0" b="0"/>
            </a:stretch>
          </a:blipFill>
        </p:spPr>
      </p:sp>
      <p:sp>
        <p:nvSpPr>
          <p:cNvPr name="Freeform 8" id="8"/>
          <p:cNvSpPr/>
          <p:nvPr/>
        </p:nvSpPr>
        <p:spPr>
          <a:xfrm flipH="false" flipV="false" rot="0">
            <a:off x="13060897" y="3099022"/>
            <a:ext cx="3586400" cy="5852059"/>
          </a:xfrm>
          <a:custGeom>
            <a:avLst/>
            <a:gdLst/>
            <a:ahLst/>
            <a:cxnLst/>
            <a:rect r="r" b="b" t="t" l="l"/>
            <a:pathLst>
              <a:path h="5852059" w="3586400">
                <a:moveTo>
                  <a:pt x="0" y="0"/>
                </a:moveTo>
                <a:lnTo>
                  <a:pt x="3586400" y="0"/>
                </a:lnTo>
                <a:lnTo>
                  <a:pt x="3586400" y="5852059"/>
                </a:lnTo>
                <a:lnTo>
                  <a:pt x="0" y="5852059"/>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983875" y="-3866040"/>
            <a:ext cx="4963124" cy="5502224"/>
            <a:chOff x="0" y="0"/>
            <a:chExt cx="4845749" cy="5372100"/>
          </a:xfrm>
        </p:grpSpPr>
        <p:sp>
          <p:nvSpPr>
            <p:cNvPr name="Freeform 3" id="3"/>
            <p:cNvSpPr/>
            <p:nvPr/>
          </p:nvSpPr>
          <p:spPr>
            <a:xfrm flipH="false" flipV="false" rot="0">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A066CB"/>
            </a:solidFill>
          </p:spPr>
        </p:sp>
      </p:grpSp>
      <p:grpSp>
        <p:nvGrpSpPr>
          <p:cNvPr name="Group 4" id="4"/>
          <p:cNvGrpSpPr/>
          <p:nvPr/>
        </p:nvGrpSpPr>
        <p:grpSpPr>
          <a:xfrm rot="-10800000">
            <a:off x="-2764207" y="-3000664"/>
            <a:ext cx="18492627" cy="5502224"/>
            <a:chOff x="0" y="0"/>
            <a:chExt cx="18055289" cy="5372100"/>
          </a:xfrm>
        </p:grpSpPr>
        <p:sp>
          <p:nvSpPr>
            <p:cNvPr name="Freeform 5" id="5"/>
            <p:cNvSpPr/>
            <p:nvPr/>
          </p:nvSpPr>
          <p:spPr>
            <a:xfrm flipH="false" flipV="false" rot="0">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sp>
        <p:nvSpPr>
          <p:cNvPr name="Freeform 6" id="6"/>
          <p:cNvSpPr/>
          <p:nvPr/>
        </p:nvSpPr>
        <p:spPr>
          <a:xfrm flipH="false" flipV="false" rot="0">
            <a:off x="451235" y="3558487"/>
            <a:ext cx="10776415" cy="5538344"/>
          </a:xfrm>
          <a:custGeom>
            <a:avLst/>
            <a:gdLst/>
            <a:ahLst/>
            <a:cxnLst/>
            <a:rect r="r" b="b" t="t" l="l"/>
            <a:pathLst>
              <a:path h="5538344" w="10776415">
                <a:moveTo>
                  <a:pt x="0" y="0"/>
                </a:moveTo>
                <a:lnTo>
                  <a:pt x="10776415" y="0"/>
                </a:lnTo>
                <a:lnTo>
                  <a:pt x="10776415" y="5538343"/>
                </a:lnTo>
                <a:lnTo>
                  <a:pt x="0" y="5538343"/>
                </a:lnTo>
                <a:lnTo>
                  <a:pt x="0" y="0"/>
                </a:lnTo>
                <a:close/>
              </a:path>
            </a:pathLst>
          </a:custGeom>
          <a:blipFill>
            <a:blip r:embed="rId2"/>
            <a:stretch>
              <a:fillRect l="0" t="0" r="0" b="0"/>
            </a:stretch>
          </a:blipFill>
        </p:spPr>
      </p:sp>
      <p:sp>
        <p:nvSpPr>
          <p:cNvPr name="TextBox 7" id="7"/>
          <p:cNvSpPr txBox="true"/>
          <p:nvPr/>
        </p:nvSpPr>
        <p:spPr>
          <a:xfrm rot="0">
            <a:off x="1961635" y="933450"/>
            <a:ext cx="12955175" cy="854076"/>
          </a:xfrm>
          <a:prstGeom prst="rect">
            <a:avLst/>
          </a:prstGeom>
        </p:spPr>
        <p:txBody>
          <a:bodyPr anchor="t" rtlCol="false" tIns="0" lIns="0" bIns="0" rIns="0">
            <a:spAutoFit/>
          </a:bodyPr>
          <a:lstStyle/>
          <a:p>
            <a:pPr algn="l" marL="0" indent="0" lvl="0">
              <a:lnSpc>
                <a:spcPts val="6999"/>
              </a:lnSpc>
              <a:spcBef>
                <a:spcPct val="0"/>
              </a:spcBef>
            </a:pPr>
            <a:r>
              <a:rPr lang="en-US" sz="4999">
                <a:solidFill>
                  <a:srgbClr val="FFFFFF"/>
                </a:solidFill>
                <a:latin typeface="Fira Sans"/>
                <a:ea typeface="Fira Sans"/>
                <a:cs typeface="Fira Sans"/>
                <a:sym typeface="Fira Sans"/>
              </a:rPr>
              <a:t>InternViT</a:t>
            </a:r>
          </a:p>
        </p:txBody>
      </p:sp>
      <p:sp>
        <p:nvSpPr>
          <p:cNvPr name="TextBox 8" id="8"/>
          <p:cNvSpPr txBox="true"/>
          <p:nvPr/>
        </p:nvSpPr>
        <p:spPr>
          <a:xfrm rot="0">
            <a:off x="11371179" y="4061759"/>
            <a:ext cx="6082051" cy="4541192"/>
          </a:xfrm>
          <a:prstGeom prst="rect">
            <a:avLst/>
          </a:prstGeom>
        </p:spPr>
        <p:txBody>
          <a:bodyPr anchor="t" rtlCol="false" tIns="0" lIns="0" bIns="0" rIns="0">
            <a:spAutoFit/>
          </a:bodyPr>
          <a:lstStyle/>
          <a:p>
            <a:pPr algn="l" marL="467454" indent="-233727" lvl="1">
              <a:lnSpc>
                <a:spcPts val="3031"/>
              </a:lnSpc>
              <a:buFont typeface="Arial"/>
              <a:buChar char="•"/>
            </a:pPr>
            <a:r>
              <a:rPr lang="en-US" b="true" sz="2165" spc="10">
                <a:solidFill>
                  <a:srgbClr val="000000"/>
                </a:solidFill>
                <a:latin typeface="Fira Sans Bold"/>
                <a:ea typeface="Fira Sans Bold"/>
                <a:cs typeface="Fira Sans Bold"/>
                <a:sym typeface="Fira Sans Bold"/>
              </a:rPr>
              <a:t>InternViT:</a:t>
            </a:r>
            <a:r>
              <a:rPr lang="en-US" sz="2165" spc="10">
                <a:solidFill>
                  <a:srgbClr val="000000"/>
                </a:solidFill>
                <a:latin typeface="Fira Sans"/>
                <a:ea typeface="Fira Sans"/>
                <a:cs typeface="Fira Sans"/>
                <a:sym typeface="Fira Sans"/>
              </a:rPr>
              <a:t> </a:t>
            </a:r>
            <a:r>
              <a:rPr lang="en-US" sz="2165" spc="10" u="none">
                <a:solidFill>
                  <a:srgbClr val="000000"/>
                </a:solidFill>
                <a:latin typeface="Fira Sans"/>
                <a:ea typeface="Fira Sans"/>
                <a:cs typeface="Fira Sans"/>
                <a:sym typeface="Fira Sans"/>
              </a:rPr>
              <a:t>là phiên bản nâng cấp của ViT, tối ưu cho hệ thống thị giác lớn, cân bằng giữa tốc độ và độ chính xác.</a:t>
            </a:r>
          </a:p>
          <a:p>
            <a:pPr algn="l" marL="467454" indent="-233727" lvl="1">
              <a:lnSpc>
                <a:spcPts val="3031"/>
              </a:lnSpc>
              <a:buFont typeface="Arial"/>
              <a:buChar char="•"/>
            </a:pPr>
            <a:r>
              <a:rPr lang="en-US" b="true" sz="2165" spc="10" u="none">
                <a:solidFill>
                  <a:srgbClr val="000000"/>
                </a:solidFill>
                <a:latin typeface="Fira Sans Bold"/>
                <a:ea typeface="Fira Sans Bold"/>
                <a:cs typeface="Fira Sans Bold"/>
                <a:sym typeface="Fira Sans Bold"/>
              </a:rPr>
              <a:t>Quá trình huấn luyện:</a:t>
            </a:r>
          </a:p>
          <a:p>
            <a:pPr algn="l" marL="934908" indent="-311636" lvl="2">
              <a:lnSpc>
                <a:spcPts val="3031"/>
              </a:lnSpc>
              <a:buFont typeface="Arial"/>
              <a:buChar char="⚬"/>
            </a:pPr>
            <a:r>
              <a:rPr lang="en-US" b="true" sz="2165" spc="10" u="none">
                <a:solidFill>
                  <a:srgbClr val="000000"/>
                </a:solidFill>
                <a:latin typeface="Fira Sans Bold"/>
                <a:ea typeface="Fira Sans Bold"/>
                <a:cs typeface="Fira Sans Bold"/>
                <a:sym typeface="Fira Sans Bold"/>
              </a:rPr>
              <a:t>Contrastive Learning:</a:t>
            </a:r>
            <a:r>
              <a:rPr lang="en-US" sz="2165" spc="10" u="none">
                <a:solidFill>
                  <a:srgbClr val="000000"/>
                </a:solidFill>
                <a:latin typeface="Fira Sans Light"/>
                <a:ea typeface="Fira Sans Light"/>
                <a:cs typeface="Fira Sans Light"/>
                <a:sym typeface="Fira Sans Light"/>
              </a:rPr>
              <a:t> Học mối quan hệ hình ảnh-văn bản từ dữ liệu đa nguồn.</a:t>
            </a:r>
          </a:p>
          <a:p>
            <a:pPr algn="l" marL="934908" indent="-311636" lvl="2">
              <a:lnSpc>
                <a:spcPts val="3031"/>
              </a:lnSpc>
              <a:buFont typeface="Arial"/>
              <a:buChar char="⚬"/>
            </a:pPr>
            <a:r>
              <a:rPr lang="en-US" b="true" sz="2165" spc="10" u="none">
                <a:solidFill>
                  <a:srgbClr val="000000"/>
                </a:solidFill>
                <a:latin typeface="Fira Sans Bold"/>
                <a:ea typeface="Fira Sans Bold"/>
                <a:cs typeface="Fira Sans Bold"/>
                <a:sym typeface="Fira Sans Bold"/>
              </a:rPr>
              <a:t>Generative Learning:</a:t>
            </a:r>
            <a:r>
              <a:rPr lang="en-US" sz="2165" spc="10" u="none">
                <a:solidFill>
                  <a:srgbClr val="000000"/>
                </a:solidFill>
                <a:latin typeface="Fira Sans Light"/>
                <a:ea typeface="Fira Sans Light"/>
                <a:cs typeface="Fira Sans Light"/>
                <a:sym typeface="Fira Sans Light"/>
              </a:rPr>
              <a:t> Cải thiện biểu diễn đặc trưng với dữ liệu chất lượng cao.</a:t>
            </a:r>
          </a:p>
          <a:p>
            <a:pPr algn="l" marL="934908" indent="-311636" lvl="2">
              <a:lnSpc>
                <a:spcPts val="3031"/>
              </a:lnSpc>
              <a:buFont typeface="Arial"/>
              <a:buChar char="⚬"/>
            </a:pPr>
            <a:r>
              <a:rPr lang="en-US" b="true" sz="2165" spc="10" u="none">
                <a:solidFill>
                  <a:srgbClr val="000000"/>
                </a:solidFill>
                <a:latin typeface="Fira Sans Bold"/>
                <a:ea typeface="Fira Sans Bold"/>
                <a:cs typeface="Fira Sans Bold"/>
                <a:sym typeface="Fira Sans Bold"/>
              </a:rPr>
              <a:t>Supervised Fine-tuning:</a:t>
            </a:r>
            <a:r>
              <a:rPr lang="en-US" sz="2165" spc="10" u="none">
                <a:solidFill>
                  <a:srgbClr val="000000"/>
                </a:solidFill>
                <a:latin typeface="Fira Sans Light"/>
                <a:ea typeface="Fira Sans Light"/>
                <a:cs typeface="Fira Sans Light"/>
                <a:sym typeface="Fira Sans Light"/>
              </a:rPr>
              <a:t> Tinh chỉnh trên tập dữ liệu cụ thể cho các tác vụ như phân loại, phát hiện, phân đoạn hình ảnh.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DAGotbNcqPw</dc:identifier>
  <dcterms:modified xsi:type="dcterms:W3CDTF">2011-08-01T06:04:30Z</dcterms:modified>
  <cp:revision>1</cp:revision>
  <dc:title>Ứng Dụng OCR Và LLM Trong Hệ Thống Chấm Thi Tự Động</dc:title>
</cp:coreProperties>
</file>